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1" r:id="rId8"/>
    <p:sldId id="263" r:id="rId9"/>
    <p:sldId id="278" r:id="rId10"/>
    <p:sldId id="273" r:id="rId11"/>
    <p:sldId id="264" r:id="rId12"/>
    <p:sldId id="265" r:id="rId13"/>
    <p:sldId id="268" r:id="rId14"/>
    <p:sldId id="266" r:id="rId15"/>
    <p:sldId id="267" r:id="rId16"/>
    <p:sldId id="269" r:id="rId17"/>
    <p:sldId id="270" r:id="rId18"/>
    <p:sldId id="290" r:id="rId19"/>
    <p:sldId id="258" r:id="rId20"/>
    <p:sldId id="271" r:id="rId21"/>
    <p:sldId id="274" r:id="rId22"/>
    <p:sldId id="275" r:id="rId23"/>
    <p:sldId id="279" r:id="rId24"/>
    <p:sldId id="280" r:id="rId25"/>
    <p:sldId id="286" r:id="rId26"/>
    <p:sldId id="259" r:id="rId27"/>
    <p:sldId id="281" r:id="rId28"/>
    <p:sldId id="282" r:id="rId29"/>
    <p:sldId id="283" r:id="rId30"/>
    <p:sldId id="289" r:id="rId31"/>
    <p:sldId id="284" r:id="rId32"/>
    <p:sldId id="287" r:id="rId33"/>
    <p:sldId id="288" r:id="rId34"/>
    <p:sldId id="262" r:id="rId35"/>
    <p:sldId id="285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181717"/>
    <a:srgbClr val="8CF48E"/>
    <a:srgbClr val="AFABAB"/>
    <a:srgbClr val="61D6FF"/>
    <a:srgbClr val="FFFFFF"/>
    <a:srgbClr val="0A080B"/>
    <a:srgbClr val="1A1818"/>
    <a:srgbClr val="1E1C1C"/>
    <a:srgbClr val="2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9" d="100"/>
          <a:sy n="79" d="100"/>
        </p:scale>
        <p:origin x="211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128D-E68B-F42A-FF11-2E814850B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0F5066-341B-E366-B8A1-EA4CCACA8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C6820-49E0-D13C-185D-3F5B5DEF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084D7-CA1A-7F66-6E1D-9AA275AEC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DB053-D29F-E7D7-490C-A354632B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40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957D-ACEF-45B8-9F9C-E3033AA3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BA546-87B3-375F-55C9-7CFF89449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05C8D-BFB6-6BB6-ECF7-F8320BA00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CD34F-3849-42E5-3C31-F28F98C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0A299-E61F-C297-F4C8-0A2A786C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834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D3834-4EB0-C416-3278-36552E6C05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F96CB-C7A7-FCA8-73A0-971081C46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5A11E-F333-C997-3027-E0E30E0C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9B31-3EAE-3BDE-DA10-B97982E6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C1B08-8D5D-A56A-8958-2CD3FDBF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46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9AD8-32CF-4B37-F46C-95C5AA25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B29C0-7339-9BAB-A196-F7B105494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FF3A0-4ACE-8656-B07E-001F0734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C07C0-F044-8B91-EB6C-10DFDB4A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9E93A-26ED-7650-C6D5-2B238D64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8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B8660-5799-A8FF-89C7-08DC71E4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2BE59-4F1D-37CA-B77C-AA002EE45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0C896-85ED-2227-966A-1971DA18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6B80-6D4B-A9D7-2905-5B0E16C5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D99BD-B331-84AB-D015-17238FB9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77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E291-B786-D66A-39F5-F873C6E6D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0A76-3173-289D-56AD-A10C3B771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846C3-3FA2-5B39-D6AE-0C79BB1BE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6195A-8306-2029-03BB-4DE1F556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BCE01-F9B2-233B-2A33-D2011A3C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0FC4-A901-659F-64B4-B88604BA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32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DDD3-5883-A52C-5600-417DCFB6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DD68B-A894-E8D9-FFA0-9E78704C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69677B-99AA-7432-584C-9E39969BE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498BB-58F2-52DF-8951-595A890D65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A5F51D-7F7B-1A79-F325-4B8696D03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A4F2F-C07C-D090-1383-AF681B3D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29E871-0957-3699-1145-0A719320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1D9FB-B956-D03F-E593-6DD5F079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54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3214-5A6A-6E10-E3A8-2A5CB8B9B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AF680-097A-6D2D-0417-BB830B0A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02486-A23E-0AFF-3819-2191E2AA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C38FF-7532-4C23-B2C2-55F3FB7B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01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568EA-0ED4-67E2-14A0-C1B3A61E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8325B1-5960-5254-1D9E-EF3C23498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E245D-542C-971E-84FB-9E8C7676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710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1408-46EC-F5F9-3359-FD05AB87E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9491-5069-0051-F333-D743D8B7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FF62D-8523-622E-3BE7-678648A76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E06A0-FA9E-D010-7195-BF6A0EDC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96D9C-E670-B78F-4A12-7D371C39A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0303B0-6FAD-FD97-237E-7ED6E474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187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5BF0-6EC3-9B08-3859-3F78C90D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0EF7A-6F39-8B4F-C6C2-782BE68C7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DD5E6-4645-0CE0-0205-B75DE9A5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99A77-F67E-15A9-7213-B10493574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07085-4EE8-ADED-C7FA-84811C2D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29AF1-3308-7F8E-DDF4-962439D8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16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CF2F7-78F8-CABC-AF8B-34E5EBE6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97D49-DCC1-55F8-DDC9-A28F76C9E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AE57F-41FB-E201-7A1D-E7906723DC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66D80-DB5C-45B1-A15A-88E7A50FBA10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28FF-2644-09CF-45B9-450B09E03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B04C8-0DE2-7B15-D47C-A7BB760E7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55D4A-51A1-47BF-B780-4BBC726D86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67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8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rling Haaland, FC 24, Cover Art, 2023 Games, Wallpaper">
            <a:extLst>
              <a:ext uri="{FF2B5EF4-FFF2-40B4-BE49-F238E27FC236}">
                <a16:creationId xmlns:a16="http://schemas.microsoft.com/office/drawing/2014/main" id="{2881AAFD-887C-4434-9D5A-E0823B32D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2"/>
          <a:stretch/>
        </p:blipFill>
        <p:spPr bwMode="auto">
          <a:xfrm>
            <a:off x="1180371" y="0"/>
            <a:ext cx="110116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62C166-9E5E-01AF-109D-A5351F4C77E6}"/>
              </a:ext>
            </a:extLst>
          </p:cNvPr>
          <p:cNvSpPr txBox="1"/>
          <p:nvPr/>
        </p:nvSpPr>
        <p:spPr>
          <a:xfrm>
            <a:off x="1524000" y="1801906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0DDC4-2B3D-5EAC-CFAB-80DEB8077B91}"/>
              </a:ext>
            </a:extLst>
          </p:cNvPr>
          <p:cNvSpPr txBox="1"/>
          <p:nvPr/>
        </p:nvSpPr>
        <p:spPr>
          <a:xfrm>
            <a:off x="1979749" y="2864959"/>
            <a:ext cx="5249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i="1" dirty="0">
                <a:solidFill>
                  <a:schemeClr val="bg1"/>
                </a:solidFill>
                <a:latin typeface="EA Sans Curves Regular" panose="02000503000000020004" pitchFamily="2" charset="0"/>
              </a:rPr>
              <a:t>CHELSEA TRANSFER ANALYSIS</a:t>
            </a:r>
          </a:p>
        </p:txBody>
      </p:sp>
      <p:pic>
        <p:nvPicPr>
          <p:cNvPr id="1028" name="Picture 4" descr="EA Sports Logo PNG Vector (PDF) Free Download">
            <a:extLst>
              <a:ext uri="{FF2B5EF4-FFF2-40B4-BE49-F238E27FC236}">
                <a16:creationId xmlns:a16="http://schemas.microsoft.com/office/drawing/2014/main" id="{237F5937-428F-B809-B7E7-FE5B8B57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89" y="2876848"/>
            <a:ext cx="963584" cy="96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3581E-193B-A3BD-3874-19170EF7AF76}"/>
              </a:ext>
            </a:extLst>
          </p:cNvPr>
          <p:cNvSpPr txBox="1"/>
          <p:nvPr/>
        </p:nvSpPr>
        <p:spPr>
          <a:xfrm>
            <a:off x="1976097" y="3415844"/>
            <a:ext cx="4347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EA Sans Curves Regular" panose="02000503000000020004" pitchFamily="2" charset="0"/>
              </a:rPr>
              <a:t>TEAM: BORA’s EXPLORAS</a:t>
            </a:r>
          </a:p>
        </p:txBody>
      </p:sp>
    </p:spTree>
    <p:extLst>
      <p:ext uri="{BB962C8B-B14F-4D97-AF65-F5344CB8AC3E}">
        <p14:creationId xmlns:p14="http://schemas.microsoft.com/office/powerpoint/2010/main" val="372346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0C49-2CC5-563B-4528-80899C0D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DF3594E4-B6B8-0093-29E7-63DA0E282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A865A18-1DFC-1CCA-9D6A-957961E7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28" y="299980"/>
            <a:ext cx="10096744" cy="624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62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155E9-97F4-E9DE-CE29-65A0243CB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4928CC76-E41B-FDC6-F081-D763CBBB3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91963023-D286-AF04-D749-C60C4D79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8" y="299980"/>
            <a:ext cx="4928234" cy="30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22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33DB7-EA15-AB29-6EE9-908190D8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025FDC33-A3E1-CC0C-BD8C-E462A7C7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A3F933C-17C2-6A0D-8D40-5E9B2B54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8" y="299980"/>
            <a:ext cx="4928234" cy="30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8209CD6-618D-279D-AC00-744100EE1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68" y="299980"/>
            <a:ext cx="10052104" cy="62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E1D00-132B-6F13-A4BA-2A354B135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FB0E4EA0-6346-2104-7EBD-1ACBACFA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9F720AD-E09E-95CC-AAC9-73F699A5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8" y="299980"/>
            <a:ext cx="4928234" cy="30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7629A660-D41F-2281-B308-41E1C5973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8" y="3526249"/>
            <a:ext cx="4928234" cy="304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B3C7F7-5BBE-0EAE-184C-EEB4E3A4304C}"/>
              </a:ext>
            </a:extLst>
          </p:cNvPr>
          <p:cNvSpPr txBox="1"/>
          <p:nvPr/>
        </p:nvSpPr>
        <p:spPr>
          <a:xfrm>
            <a:off x="1047628" y="3557122"/>
            <a:ext cx="4529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An attacker outperforming their XG is needed.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 and 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xGA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extremely high in comparison. Defense upgrade massively needed. A major shot stopper or blocker, a GK or a DEF.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Lesser Shots taken by the team. Creative mid with more key passes required.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NPXg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&lt;&lt;</a:t>
            </a:r>
            <a:r>
              <a:rPr lang="en-US" sz="16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Xg</a:t>
            </a:r>
            <a:r>
              <a:rPr lang="en-US" sz="1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 This means penalties are getting converted and a penalty specialist is not a necessity</a:t>
            </a:r>
          </a:p>
        </p:txBody>
      </p:sp>
    </p:spTree>
    <p:extLst>
      <p:ext uri="{BB962C8B-B14F-4D97-AF65-F5344CB8AC3E}">
        <p14:creationId xmlns:p14="http://schemas.microsoft.com/office/powerpoint/2010/main" val="1903435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C7F59-56BF-1C7F-E5CA-7D23180E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86B46639-BA84-1181-E28E-EA1A46835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52A657-8BD4-DF4B-4936-565F9DC70F04}"/>
              </a:ext>
            </a:extLst>
          </p:cNvPr>
          <p:cNvSpPr txBox="1"/>
          <p:nvPr/>
        </p:nvSpPr>
        <p:spPr>
          <a:xfrm>
            <a:off x="1047628" y="4249618"/>
            <a:ext cx="45298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Massive dip in points. Strategy </a:t>
            </a:r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ans</a:t>
            </a: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squad needs to be revamped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Graphs also prove the inferred points previously.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2F9E4843-4558-BBA0-013C-6EA784A92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38" y="315293"/>
            <a:ext cx="4903468" cy="30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ADD70E1B-BD34-A7DF-3F0F-247A810BF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03" y="3549341"/>
            <a:ext cx="4903469" cy="30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648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53AA-0928-C669-891E-23B120B4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7C47-3178-0FF9-9BA5-C4582024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D5AA69E-4279-4883-FC98-28448E3A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236" y="758857"/>
            <a:ext cx="8315527" cy="55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4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D527A9-B399-CEEE-097F-07B785DB8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647"/>
          <a:stretch/>
        </p:blipFill>
        <p:spPr>
          <a:xfrm>
            <a:off x="5833113" y="1602697"/>
            <a:ext cx="6086345" cy="458670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A220565-C781-F2ED-968F-DAA9C972E35D}"/>
              </a:ext>
            </a:extLst>
          </p:cNvPr>
          <p:cNvGrpSpPr/>
          <p:nvPr/>
        </p:nvGrpSpPr>
        <p:grpSpPr>
          <a:xfrm>
            <a:off x="273851" y="1602697"/>
            <a:ext cx="5450821" cy="4663844"/>
            <a:chOff x="224423" y="194022"/>
            <a:chExt cx="5450821" cy="46638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2C7CA9-EBF7-1DA3-55DB-1603D7086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022"/>
            <a:stretch/>
          </p:blipFill>
          <p:spPr>
            <a:xfrm>
              <a:off x="224423" y="194022"/>
              <a:ext cx="5450821" cy="466384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5D307E-A07C-D3A3-E7B9-B5409DE94504}"/>
                </a:ext>
              </a:extLst>
            </p:cNvPr>
            <p:cNvSpPr/>
            <p:nvPr/>
          </p:nvSpPr>
          <p:spPr>
            <a:xfrm>
              <a:off x="1530773" y="2533227"/>
              <a:ext cx="1079173" cy="320252"/>
            </a:xfrm>
            <a:prstGeom prst="rect">
              <a:avLst/>
            </a:prstGeom>
            <a:noFill/>
            <a:ln w="28575">
              <a:solidFill>
                <a:srgbClr val="8CF4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7DAF55-7D0E-F7FB-3827-DC73BC9F594F}"/>
                </a:ext>
              </a:extLst>
            </p:cNvPr>
            <p:cNvSpPr/>
            <p:nvPr/>
          </p:nvSpPr>
          <p:spPr>
            <a:xfrm>
              <a:off x="1530773" y="2167120"/>
              <a:ext cx="1079173" cy="125772"/>
            </a:xfrm>
            <a:prstGeom prst="rect">
              <a:avLst/>
            </a:prstGeom>
            <a:noFill/>
            <a:ln w="28575">
              <a:solidFill>
                <a:srgbClr val="8CF4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74C21E5-6BBB-0EAA-EDBB-F02CD675FCC6}"/>
              </a:ext>
            </a:extLst>
          </p:cNvPr>
          <p:cNvSpPr/>
          <p:nvPr/>
        </p:nvSpPr>
        <p:spPr>
          <a:xfrm>
            <a:off x="6787073" y="4159357"/>
            <a:ext cx="1079173" cy="125772"/>
          </a:xfrm>
          <a:prstGeom prst="rect">
            <a:avLst/>
          </a:prstGeom>
          <a:noFill/>
          <a:ln w="28575">
            <a:solidFill>
              <a:srgbClr val="8CF4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FB5E5F-4A10-A94B-26A8-E4EEFFCB2E70}"/>
              </a:ext>
            </a:extLst>
          </p:cNvPr>
          <p:cNvSpPr txBox="1"/>
          <p:nvPr/>
        </p:nvSpPr>
        <p:spPr>
          <a:xfrm>
            <a:off x="3425985" y="319715"/>
            <a:ext cx="534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Through COLAB</a:t>
            </a:r>
          </a:p>
        </p:txBody>
      </p:sp>
    </p:spTree>
    <p:extLst>
      <p:ext uri="{BB962C8B-B14F-4D97-AF65-F5344CB8AC3E}">
        <p14:creationId xmlns:p14="http://schemas.microsoft.com/office/powerpoint/2010/main" val="26668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A8B4349-5325-9BE5-3657-01DA41068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70"/>
          <a:stretch/>
        </p:blipFill>
        <p:spPr>
          <a:xfrm>
            <a:off x="495300" y="579728"/>
            <a:ext cx="6007100" cy="262663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711E9DE-9DB1-5392-55B3-5A35D5FE9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22"/>
          <a:stretch/>
        </p:blipFill>
        <p:spPr>
          <a:xfrm>
            <a:off x="6908800" y="579728"/>
            <a:ext cx="4927600" cy="264485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CEC011-51FE-BCBD-BF9A-06E66DD15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0" y="3651893"/>
            <a:ext cx="11238660" cy="28483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B66002-24BD-EBA9-DDAE-77DD2FDFF667}"/>
              </a:ext>
            </a:extLst>
          </p:cNvPr>
          <p:cNvSpPr txBox="1"/>
          <p:nvPr/>
        </p:nvSpPr>
        <p:spPr>
          <a:xfrm>
            <a:off x="495300" y="210396"/>
            <a:ext cx="110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Defense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8EC61-8D07-DB33-D5A2-7658918CCE91}"/>
              </a:ext>
            </a:extLst>
          </p:cNvPr>
          <p:cNvSpPr txBox="1"/>
          <p:nvPr/>
        </p:nvSpPr>
        <p:spPr>
          <a:xfrm>
            <a:off x="510464" y="328230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GK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83D6A1-F1B6-42EA-0D6F-CA4C1F7F3D70}"/>
              </a:ext>
            </a:extLst>
          </p:cNvPr>
          <p:cNvSpPr txBox="1"/>
          <p:nvPr/>
        </p:nvSpPr>
        <p:spPr>
          <a:xfrm>
            <a:off x="6908800" y="210396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Mid Field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240839-6F62-ACD9-0656-7824D34F91BC}"/>
              </a:ext>
            </a:extLst>
          </p:cNvPr>
          <p:cNvSpPr/>
          <p:nvPr/>
        </p:nvSpPr>
        <p:spPr>
          <a:xfrm>
            <a:off x="901389" y="1620455"/>
            <a:ext cx="702100" cy="311712"/>
          </a:xfrm>
          <a:prstGeom prst="rect">
            <a:avLst/>
          </a:prstGeom>
          <a:noFill/>
          <a:ln w="28575">
            <a:solidFill>
              <a:srgbClr val="8CF4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831BE3-52C1-8198-2FDD-C13C886B415C}"/>
              </a:ext>
            </a:extLst>
          </p:cNvPr>
          <p:cNvSpPr/>
          <p:nvPr/>
        </p:nvSpPr>
        <p:spPr>
          <a:xfrm>
            <a:off x="901388" y="2257551"/>
            <a:ext cx="702100" cy="612870"/>
          </a:xfrm>
          <a:prstGeom prst="rect">
            <a:avLst/>
          </a:prstGeom>
          <a:noFill/>
          <a:ln w="28575">
            <a:solidFill>
              <a:srgbClr val="8CF4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5A32DC-C786-308B-64F3-72BBE929F101}"/>
              </a:ext>
            </a:extLst>
          </p:cNvPr>
          <p:cNvSpPr/>
          <p:nvPr/>
        </p:nvSpPr>
        <p:spPr>
          <a:xfrm>
            <a:off x="1049394" y="4740326"/>
            <a:ext cx="702100" cy="191563"/>
          </a:xfrm>
          <a:prstGeom prst="rect">
            <a:avLst/>
          </a:prstGeom>
          <a:noFill/>
          <a:ln w="28575">
            <a:solidFill>
              <a:srgbClr val="8CF4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67EF2B-8AA3-3BC3-A35E-5F7ABB134B0C}"/>
              </a:ext>
            </a:extLst>
          </p:cNvPr>
          <p:cNvSpPr/>
          <p:nvPr/>
        </p:nvSpPr>
        <p:spPr>
          <a:xfrm>
            <a:off x="7221157" y="949060"/>
            <a:ext cx="702100" cy="495865"/>
          </a:xfrm>
          <a:prstGeom prst="rect">
            <a:avLst/>
          </a:prstGeom>
          <a:noFill/>
          <a:ln w="28575">
            <a:solidFill>
              <a:srgbClr val="8CF4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80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CC69-9E9D-CBB0-1C6E-C263519C8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2F6639-20F6-1157-84F5-4EA0A3EA4C60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95E8856-1675-73D1-BB96-C4B66C67C10D}"/>
              </a:ext>
            </a:extLst>
          </p:cNvPr>
          <p:cNvGraphicFramePr>
            <a:graphicFrameLocks noGrp="1"/>
          </p:cNvGraphicFramePr>
          <p:nvPr/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0E3659C-796B-D57B-F271-CAD015617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23B26AD-1AD9-9FF6-7CD1-7E3A3E3E9BC2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21B83F-0AED-1096-841A-D34794785C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2BAE5E-B7D1-9DD1-1CEB-C18260D15820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EC10FC-262C-F7BF-7620-5A51B3BCA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BDE90F-CCA0-3410-40C8-F21A7CDBE3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AF26C2-D025-E54B-2D42-72BA9416B477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DATA VISUALISATION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745504-B3D9-9787-53B9-0A8B293CE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161" y="2194776"/>
            <a:ext cx="5467383" cy="33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81185-A0E9-CCBF-4664-CB1A3E24E7D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3804899"/>
            <a:ext cx="195953" cy="13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12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4A58-0E79-BB7D-85E4-3FD9FA9A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D194EC-3746-98F8-5399-302E0B23EA69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E406385-2755-463D-CC40-CCF13C08B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34485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7C00BA1-BF7F-13A5-EC19-D5ADB58D6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37A364-CEB3-B0E1-5DFB-36D3418A7AB1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5A81E0-86F9-78F2-6F1E-C87464E5B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F95704-D04D-3956-237A-E8DCC6868F93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804ACF7-0B9D-ECE5-126A-27DD2F5EE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E5AF78-0227-5AE1-F9E6-02C8EE8A8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3ECFE-7508-27EE-2657-F8B8B8F18A12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FINAL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662B2-F040-D935-D019-E53975CAED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4257076"/>
            <a:ext cx="195953" cy="1323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924D1-C2AC-AEFB-8543-C4081C78CF9F}"/>
              </a:ext>
            </a:extLst>
          </p:cNvPr>
          <p:cNvSpPr txBox="1"/>
          <p:nvPr/>
        </p:nvSpPr>
        <p:spPr>
          <a:xfrm>
            <a:off x="6551686" y="3965322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8CF48E"/>
                </a:solidFill>
                <a:latin typeface="EA Sans Curves Regular" panose="02000503000000020004" pitchFamily="2" charset="0"/>
              </a:rPr>
              <a:t>Current BUDGET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9FD80-7B3A-40D6-0E7D-8D89F8108C6B}"/>
              </a:ext>
            </a:extLst>
          </p:cNvPr>
          <p:cNvSpPr txBox="1"/>
          <p:nvPr/>
        </p:nvSpPr>
        <p:spPr>
          <a:xfrm>
            <a:off x="7015981" y="2961663"/>
            <a:ext cx="240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$ 150 M</a:t>
            </a:r>
          </a:p>
        </p:txBody>
      </p:sp>
    </p:spTree>
    <p:extLst>
      <p:ext uri="{BB962C8B-B14F-4D97-AF65-F5344CB8AC3E}">
        <p14:creationId xmlns:p14="http://schemas.microsoft.com/office/powerpoint/2010/main" val="334691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8D482B9-6DD0-027F-C4FE-EB55CC8820C0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FD24E8-B15F-E4CA-EB7E-7BF83DBB7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4123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C05731E-B857-059C-7530-6BC720664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30A853-CC0A-A1CE-8601-E36005EF67EB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360178-E12F-B930-C3E2-61DB8DEC3C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1165844"/>
            <a:ext cx="195953" cy="1323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05B408-7EF0-101F-ACC6-B9E1A1811A7C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89FA24-6467-10CC-6C66-42FB27ABB7C6}"/>
              </a:ext>
            </a:extLst>
          </p:cNvPr>
          <p:cNvSpPr txBox="1"/>
          <p:nvPr/>
        </p:nvSpPr>
        <p:spPr>
          <a:xfrm>
            <a:off x="6015590" y="3005283"/>
            <a:ext cx="19849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Winning percent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D5D641-7FF7-AE04-33D6-216E7845166E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CHELSEA ‘24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A5EDB3-0B4A-19DB-313C-5B807175C1C1}"/>
              </a:ext>
            </a:extLst>
          </p:cNvPr>
          <p:cNvSpPr txBox="1"/>
          <p:nvPr/>
        </p:nvSpPr>
        <p:spPr>
          <a:xfrm>
            <a:off x="8993491" y="3044279"/>
            <a:ext cx="162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Rank in league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1E221E-755B-5998-294E-4DCBF616F3DD}"/>
              </a:ext>
            </a:extLst>
          </p:cNvPr>
          <p:cNvSpPr txBox="1"/>
          <p:nvPr/>
        </p:nvSpPr>
        <p:spPr>
          <a:xfrm>
            <a:off x="6111359" y="5087706"/>
            <a:ext cx="1454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Money spent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8CEDD6-E1E7-5321-B2F8-AA802D712800}"/>
              </a:ext>
            </a:extLst>
          </p:cNvPr>
          <p:cNvSpPr txBox="1"/>
          <p:nvPr/>
        </p:nvSpPr>
        <p:spPr>
          <a:xfrm>
            <a:off x="5990458" y="2161337"/>
            <a:ext cx="162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40.9%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D1C731-E2C9-F698-6E59-32E190194371}"/>
              </a:ext>
            </a:extLst>
          </p:cNvPr>
          <p:cNvSpPr txBox="1"/>
          <p:nvPr/>
        </p:nvSpPr>
        <p:spPr>
          <a:xfrm>
            <a:off x="9288960" y="2161338"/>
            <a:ext cx="10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10</a:t>
            </a:r>
            <a:r>
              <a:rPr lang="en-IN" sz="3600" baseline="300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8ED8FD-AFE9-F922-3955-67BF6ED3E119}"/>
              </a:ext>
            </a:extLst>
          </p:cNvPr>
          <p:cNvSpPr txBox="1"/>
          <p:nvPr/>
        </p:nvSpPr>
        <p:spPr>
          <a:xfrm>
            <a:off x="6075125" y="4207744"/>
            <a:ext cx="145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$ 1 BN+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CB980E-0173-D14A-69F5-CEFFEBFF6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FE8C0A-39B8-B66D-7D3E-DD984BF4C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C364EA6-0E4F-0BE6-0EE5-B43EFBE35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3035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83C2B3-6A4D-EA09-1FB5-BA2EC25EABF0}"/>
              </a:ext>
            </a:extLst>
          </p:cNvPr>
          <p:cNvSpPr txBox="1"/>
          <p:nvPr/>
        </p:nvSpPr>
        <p:spPr>
          <a:xfrm>
            <a:off x="2576773" y="2274838"/>
            <a:ext cx="703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RULES TO </a:t>
            </a:r>
          </a:p>
          <a:p>
            <a:pPr algn="ctr"/>
            <a:r>
              <a:rPr lang="en-IN" sz="72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ADHERE TO</a:t>
            </a:r>
          </a:p>
        </p:txBody>
      </p:sp>
    </p:spTree>
    <p:extLst>
      <p:ext uri="{BB962C8B-B14F-4D97-AF65-F5344CB8AC3E}">
        <p14:creationId xmlns:p14="http://schemas.microsoft.com/office/powerpoint/2010/main" val="3506148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6EF01-AB69-1073-89E7-CF74C548F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4324520-0158-A68E-3E07-10163D65D708}"/>
              </a:ext>
            </a:extLst>
          </p:cNvPr>
          <p:cNvCxnSpPr>
            <a:cxnSpLocks/>
          </p:cNvCxnSpPr>
          <p:nvPr/>
        </p:nvCxnSpPr>
        <p:spPr>
          <a:xfrm>
            <a:off x="6096000" y="1428750"/>
            <a:ext cx="0" cy="449199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250B053-E57F-531D-784B-950BC991EE69}"/>
              </a:ext>
            </a:extLst>
          </p:cNvPr>
          <p:cNvSpPr txBox="1"/>
          <p:nvPr/>
        </p:nvSpPr>
        <p:spPr>
          <a:xfrm>
            <a:off x="7131691" y="2961663"/>
            <a:ext cx="366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DEFENSIVE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423D1-B4A9-D533-4052-3973A717EFF0}"/>
              </a:ext>
            </a:extLst>
          </p:cNvPr>
          <p:cNvSpPr txBox="1"/>
          <p:nvPr/>
        </p:nvSpPr>
        <p:spPr>
          <a:xfrm>
            <a:off x="1390651" y="2961663"/>
            <a:ext cx="3669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ATTACKING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8A8BD-2404-E841-CE8A-90C60D18D504}"/>
              </a:ext>
            </a:extLst>
          </p:cNvPr>
          <p:cNvSpPr txBox="1"/>
          <p:nvPr/>
        </p:nvSpPr>
        <p:spPr>
          <a:xfrm>
            <a:off x="7298247" y="4901694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8CF48E"/>
                </a:solidFill>
                <a:latin typeface="Bahnschrift" panose="020B0502040204020203" pitchFamily="34" charset="0"/>
              </a:rPr>
              <a:t>1A-2M-2D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75B7F-AF21-D716-CACE-D63BE3C76B80}"/>
              </a:ext>
            </a:extLst>
          </p:cNvPr>
          <p:cNvSpPr txBox="1"/>
          <p:nvPr/>
        </p:nvSpPr>
        <p:spPr>
          <a:xfrm>
            <a:off x="1557209" y="4901694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FF0000"/>
                </a:solidFill>
                <a:latin typeface="Bahnschrift" panose="020B0502040204020203" pitchFamily="34" charset="0"/>
              </a:rPr>
              <a:t>1D-2M-2A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C041A-B550-A114-84F5-4FA2739E8189}"/>
              </a:ext>
            </a:extLst>
          </p:cNvPr>
          <p:cNvSpPr txBox="1"/>
          <p:nvPr/>
        </p:nvSpPr>
        <p:spPr>
          <a:xfrm>
            <a:off x="3425985" y="319715"/>
            <a:ext cx="534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2-WAY STRATEGY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7FEE57-3D9A-7B93-CC6A-B84B86C82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30" y="2906371"/>
            <a:ext cx="1240140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2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523C-6B3A-7504-EB8B-D530BC2AC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1D2318-7A0D-FB29-C42A-C0F033C4516B}"/>
              </a:ext>
            </a:extLst>
          </p:cNvPr>
          <p:cNvSpPr txBox="1"/>
          <p:nvPr/>
        </p:nvSpPr>
        <p:spPr>
          <a:xfrm>
            <a:off x="2803815" y="2061556"/>
            <a:ext cx="703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ATTACKING CHANGES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0DDE7-32D7-B86C-34E6-175641F48C7C}"/>
              </a:ext>
            </a:extLst>
          </p:cNvPr>
          <p:cNvSpPr txBox="1"/>
          <p:nvPr/>
        </p:nvSpPr>
        <p:spPr>
          <a:xfrm>
            <a:off x="3123274" y="4598240"/>
            <a:ext cx="63995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FF0000"/>
                </a:solidFill>
                <a:latin typeface="Bahnschrift" panose="020B0502040204020203" pitchFamily="34" charset="0"/>
              </a:rPr>
              <a:t>1D-2M-2A</a:t>
            </a:r>
          </a:p>
        </p:txBody>
      </p:sp>
    </p:spTree>
    <p:extLst>
      <p:ext uri="{BB962C8B-B14F-4D97-AF65-F5344CB8AC3E}">
        <p14:creationId xmlns:p14="http://schemas.microsoft.com/office/powerpoint/2010/main" val="2213416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ustom Card Designs | Card Star">
            <a:extLst>
              <a:ext uri="{FF2B5EF4-FFF2-40B4-BE49-F238E27FC236}">
                <a16:creationId xmlns:a16="http://schemas.microsoft.com/office/drawing/2014/main" id="{FFEE5C77-4BE1-7137-81A4-44044852B6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79" y="1042771"/>
            <a:ext cx="3678732" cy="52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Serhou Guirassy » Internationals">
            <a:extLst>
              <a:ext uri="{FF2B5EF4-FFF2-40B4-BE49-F238E27FC236}">
                <a16:creationId xmlns:a16="http://schemas.microsoft.com/office/drawing/2014/main" id="{992AD498-0CA4-F64C-ACF4-95057FF9A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00" b="90000" l="1500" r="97000">
                        <a14:foregroundMark x1="42000" y1="9000" x2="42000" y2="9000"/>
                        <a14:foregroundMark x1="56000" y1="5000" x2="56000" y2="5000"/>
                        <a14:foregroundMark x1="85750" y1="58400" x2="93500" y2="80600"/>
                        <a14:foregroundMark x1="44250" y1="75200" x2="48500" y2="84000"/>
                        <a14:foregroundMark x1="4500" y1="71000" x2="4500" y2="71000"/>
                        <a14:foregroundMark x1="47750" y1="4400" x2="47750" y2="4400"/>
                        <a14:foregroundMark x1="1500" y1="84200" x2="1500" y2="84200"/>
                        <a14:foregroundMark x1="97000" y1="84000" x2="97000" y2="84000"/>
                        <a14:foregroundMark x1="43250" y1="69000" x2="65750" y2="70600"/>
                        <a14:foregroundMark x1="47250" y1="6200" x2="47250" y2="6200"/>
                        <a14:foregroundMark x1="45500" y1="5400" x2="52750" y2="6400"/>
                        <a14:foregroundMark x1="60500" y1="7600" x2="60500" y2="7600"/>
                        <a14:foregroundMark x1="38500" y1="7800" x2="38500" y2="7800"/>
                        <a14:foregroundMark x1="50500" y1="2800" x2="50500" y2="2800"/>
                        <a14:backgroundMark x1="84000" y1="40800" x2="84000" y2="40800"/>
                        <a14:backgroundMark x1="31750" y1="43000" x2="31750" y2="43000"/>
                        <a14:backgroundMark x1="1750" y1="58400" x2="1750" y2="58400"/>
                        <a14:backgroundMark x1="22750" y1="37400" x2="22750" y2="37400"/>
                        <a14:backgroundMark x1="25250" y1="9400" x2="21250" y2="24600"/>
                        <a14:backgroundMark x1="97500" y1="48200" x2="69500" y2="39800"/>
                        <a14:backgroundMark x1="26750" y1="45800" x2="4250" y2="54600"/>
                        <a14:backgroundMark x1="32750" y1="2600" x2="32750" y2="2600"/>
                        <a14:backgroundMark x1="49250" y1="200" x2="49250" y2="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77"/>
          <a:stretch/>
        </p:blipFill>
        <p:spPr bwMode="auto">
          <a:xfrm>
            <a:off x="7574489" y="2023950"/>
            <a:ext cx="2285417" cy="240890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D57CB-EBD6-970C-D536-06556F7A7A92}"/>
              </a:ext>
            </a:extLst>
          </p:cNvPr>
          <p:cNvSpPr txBox="1"/>
          <p:nvPr/>
        </p:nvSpPr>
        <p:spPr>
          <a:xfrm>
            <a:off x="7509583" y="4432853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Serhou</a:t>
            </a:r>
            <a:r>
              <a:rPr lang="en-IN" sz="24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Guirassy</a:t>
            </a:r>
            <a:endParaRPr lang="en-IN" sz="24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B3085-2F49-424E-79C3-15F52ADBFF66}"/>
              </a:ext>
            </a:extLst>
          </p:cNvPr>
          <p:cNvSpPr txBox="1"/>
          <p:nvPr/>
        </p:nvSpPr>
        <p:spPr>
          <a:xfrm>
            <a:off x="7520950" y="4801295"/>
            <a:ext cx="61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G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6E4CE8-DBC4-6386-D3FF-EABA8188EC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1"/>
          <a:stretch/>
        </p:blipFill>
        <p:spPr>
          <a:xfrm>
            <a:off x="5686041" y="5551183"/>
            <a:ext cx="1581573" cy="1065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2E0349-6F22-C702-06EF-207B800FD3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81"/>
          <a:stretch/>
        </p:blipFill>
        <p:spPr>
          <a:xfrm>
            <a:off x="4960829" y="623888"/>
            <a:ext cx="1581572" cy="1065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E77215-E0F7-D423-E53E-A5B6859BFFE4}"/>
              </a:ext>
            </a:extLst>
          </p:cNvPr>
          <p:cNvSpPr txBox="1"/>
          <p:nvPr/>
        </p:nvSpPr>
        <p:spPr>
          <a:xfrm>
            <a:off x="8311040" y="4819551"/>
            <a:ext cx="61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XG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12.8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45DB6-EEF2-BC3C-7C54-11BE94ABD5BC}"/>
              </a:ext>
            </a:extLst>
          </p:cNvPr>
          <p:cNvSpPr txBox="1"/>
          <p:nvPr/>
        </p:nvSpPr>
        <p:spPr>
          <a:xfrm>
            <a:off x="9158830" y="4801295"/>
            <a:ext cx="76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Shots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47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D2913D-2D68-5DE9-22E1-FD351BEF4612}"/>
              </a:ext>
            </a:extLst>
          </p:cNvPr>
          <p:cNvGrpSpPr/>
          <p:nvPr/>
        </p:nvGrpSpPr>
        <p:grpSpPr>
          <a:xfrm>
            <a:off x="1754266" y="1028699"/>
            <a:ext cx="4047283" cy="5205413"/>
            <a:chOff x="1754266" y="1028699"/>
            <a:chExt cx="4047283" cy="5205413"/>
          </a:xfrm>
        </p:grpSpPr>
        <p:pic>
          <p:nvPicPr>
            <p:cNvPr id="3074" name="Picture 2" descr="Create A Custom Football Card | Card Star">
              <a:extLst>
                <a:ext uri="{FF2B5EF4-FFF2-40B4-BE49-F238E27FC236}">
                  <a16:creationId xmlns:a16="http://schemas.microsoft.com/office/drawing/2014/main" id="{FCFF9F6F-F7BA-1344-8C29-9D3D89497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028699"/>
              <a:ext cx="3678732" cy="520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Nicolas Jackson: What Chelsea fans can expect from 'Senegalese Neymar'  after remarkable rise | Evening Standard">
              <a:extLst>
                <a:ext uri="{FF2B5EF4-FFF2-40B4-BE49-F238E27FC236}">
                  <a16:creationId xmlns:a16="http://schemas.microsoft.com/office/drawing/2014/main" id="{1A2BD87B-A1D6-848F-2D5F-11508317E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62" b="98123" l="10000" r="90000">
                          <a14:foregroundMark x1="37333" y1="13517" x2="37333" y2="13517"/>
                          <a14:foregroundMark x1="42333" y1="12641" x2="45250" y2="13016"/>
                          <a14:foregroundMark x1="49250" y1="13141" x2="50167" y2="17272"/>
                          <a14:foregroundMark x1="51917" y1="42678" x2="49833" y2="51439"/>
                          <a14:foregroundMark x1="40417" y1="50313" x2="42750" y2="53442"/>
                          <a14:foregroundMark x1="34833" y1="71214" x2="42667" y2="70338"/>
                          <a14:foregroundMark x1="48083" y1="68210" x2="53583" y2="72966"/>
                          <a14:foregroundMark x1="66500" y1="69962" x2="63333" y2="83730"/>
                          <a14:foregroundMark x1="67000" y1="76596" x2="68250" y2="82103"/>
                          <a14:foregroundMark x1="61167" y1="93116" x2="61167" y2="93116"/>
                          <a14:foregroundMark x1="57583" y1="98123" x2="57583" y2="98123"/>
                          <a14:backgroundMark x1="30500" y1="19524" x2="30500" y2="195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737991"/>
              <a:ext cx="4047283" cy="2694862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797DC4-85A1-B0CD-C9CE-A132BF0DD927}"/>
                </a:ext>
              </a:extLst>
            </p:cNvPr>
            <p:cNvSpPr txBox="1"/>
            <p:nvPr/>
          </p:nvSpPr>
          <p:spPr>
            <a:xfrm>
              <a:off x="2235558" y="4432853"/>
              <a:ext cx="2725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EA Sans Curves Regular" panose="02000503000000020004" pitchFamily="2" charset="0"/>
                </a:rPr>
                <a:t>Nicolas Jackson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B7B8C8-3109-6518-349A-FFDA09CFEC52}"/>
                </a:ext>
              </a:extLst>
            </p:cNvPr>
            <p:cNvSpPr txBox="1"/>
            <p:nvPr/>
          </p:nvSpPr>
          <p:spPr>
            <a:xfrm>
              <a:off x="2360408" y="4797428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F3EFDD-71EE-C077-CF4D-4D9C2B02F41F}"/>
                </a:ext>
              </a:extLst>
            </p:cNvPr>
            <p:cNvSpPr txBox="1"/>
            <p:nvPr/>
          </p:nvSpPr>
          <p:spPr>
            <a:xfrm>
              <a:off x="3150498" y="4815684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XG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11.2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F54E78-2150-F320-BFE0-37ACE9CF40D5}"/>
                </a:ext>
              </a:extLst>
            </p:cNvPr>
            <p:cNvSpPr txBox="1"/>
            <p:nvPr/>
          </p:nvSpPr>
          <p:spPr>
            <a:xfrm>
              <a:off x="3998288" y="4797428"/>
              <a:ext cx="76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Shots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45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0799AE5-4B4C-E499-BBF2-04CC2D80B5A0}"/>
              </a:ext>
            </a:extLst>
          </p:cNvPr>
          <p:cNvSpPr txBox="1"/>
          <p:nvPr/>
        </p:nvSpPr>
        <p:spPr>
          <a:xfrm>
            <a:off x="360319" y="398397"/>
            <a:ext cx="248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+ $ 25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70835-7AFF-C139-26FB-F4C3B97FA8CE}"/>
              </a:ext>
            </a:extLst>
          </p:cNvPr>
          <p:cNvSpPr txBox="1"/>
          <p:nvPr/>
        </p:nvSpPr>
        <p:spPr>
          <a:xfrm>
            <a:off x="9461812" y="5725820"/>
            <a:ext cx="2350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-$ 40 M</a:t>
            </a:r>
          </a:p>
        </p:txBody>
      </p:sp>
    </p:spTree>
    <p:extLst>
      <p:ext uri="{BB962C8B-B14F-4D97-AF65-F5344CB8AC3E}">
        <p14:creationId xmlns:p14="http://schemas.microsoft.com/office/powerpoint/2010/main" val="14930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  <p:bldP spid="17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AD9003-DA18-1DE9-ACC4-5E8EF17DF315}"/>
              </a:ext>
            </a:extLst>
          </p:cNvPr>
          <p:cNvCxnSpPr>
            <a:cxnSpLocks/>
          </p:cNvCxnSpPr>
          <p:nvPr/>
        </p:nvCxnSpPr>
        <p:spPr>
          <a:xfrm>
            <a:off x="6096000" y="1761254"/>
            <a:ext cx="0" cy="449199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C16A17-EB76-3D2A-D469-70A0753AF823}"/>
              </a:ext>
            </a:extLst>
          </p:cNvPr>
          <p:cNvSpPr txBox="1"/>
          <p:nvPr/>
        </p:nvSpPr>
        <p:spPr>
          <a:xfrm>
            <a:off x="2668213" y="284965"/>
            <a:ext cx="685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ATTACKING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CF6043-F10B-E44D-3FB5-A6D2F0537C3C}"/>
              </a:ext>
            </a:extLst>
          </p:cNvPr>
          <p:cNvSpPr txBox="1"/>
          <p:nvPr/>
        </p:nvSpPr>
        <p:spPr>
          <a:xfrm>
            <a:off x="1807447" y="1428750"/>
            <a:ext cx="2484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BOUGHT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D9C8E2-9E21-E992-B2A8-5CB5EC3DEBDC}"/>
              </a:ext>
            </a:extLst>
          </p:cNvPr>
          <p:cNvSpPr txBox="1"/>
          <p:nvPr/>
        </p:nvSpPr>
        <p:spPr>
          <a:xfrm>
            <a:off x="7982871" y="1428750"/>
            <a:ext cx="2350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SOLD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7BAA7-4404-81E5-82BA-972D2278AA50}"/>
              </a:ext>
            </a:extLst>
          </p:cNvPr>
          <p:cNvSpPr txBox="1"/>
          <p:nvPr/>
        </p:nvSpPr>
        <p:spPr>
          <a:xfrm>
            <a:off x="1381632" y="2246302"/>
            <a:ext cx="333654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800" b="0" i="0" dirty="0" err="1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Serhou</a:t>
            </a:r>
            <a:r>
              <a:rPr lang="en-IN" sz="2800" b="0" i="0" dirty="0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 </a:t>
            </a:r>
            <a:r>
              <a:rPr lang="en-IN" sz="2800" b="0" i="0" dirty="0" err="1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Guirassy</a:t>
            </a:r>
            <a:endParaRPr lang="en-IN" sz="2800" b="0" i="0" dirty="0">
              <a:solidFill>
                <a:schemeClr val="bg1"/>
              </a:solidFill>
              <a:effectLst/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William Saliba</a:t>
            </a:r>
          </a:p>
          <a:p>
            <a:pPr algn="ctr">
              <a:lnSpc>
                <a:spcPct val="200000"/>
              </a:lnSpc>
            </a:pP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Álex</a:t>
            </a: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 </a:t>
            </a: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Grimaldo</a:t>
            </a:r>
            <a:endParaRPr lang="en-IN" sz="28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Mateo </a:t>
            </a: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Cassierra</a:t>
            </a:r>
            <a:endParaRPr lang="en-IN" sz="28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Florian Wirtz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EF72D-D84D-B549-984A-C0327DC8B2BD}"/>
              </a:ext>
            </a:extLst>
          </p:cNvPr>
          <p:cNvSpPr txBox="1"/>
          <p:nvPr/>
        </p:nvSpPr>
        <p:spPr>
          <a:xfrm>
            <a:off x="6096000" y="2258144"/>
            <a:ext cx="6093228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Nicolas Jackson</a:t>
            </a:r>
          </a:p>
          <a:p>
            <a:pPr algn="ctr">
              <a:lnSpc>
                <a:spcPct val="200000"/>
              </a:lnSpc>
            </a:pPr>
            <a:r>
              <a:rPr lang="en-IN" sz="2800" i="0" dirty="0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Benoit </a:t>
            </a:r>
            <a:r>
              <a:rPr lang="en-IN" sz="2800" i="0" dirty="0" err="1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Badiashile</a:t>
            </a:r>
            <a:r>
              <a:rPr lang="en-IN" sz="2800" i="0" dirty="0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 </a:t>
            </a:r>
            <a:r>
              <a:rPr lang="en-IN" sz="2800" i="0" dirty="0" err="1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Mukinayi</a:t>
            </a:r>
            <a:endParaRPr lang="en-IN" sz="2800" i="0" dirty="0">
              <a:solidFill>
                <a:schemeClr val="bg1"/>
              </a:solidFill>
              <a:effectLst/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Marc </a:t>
            </a: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Cucurella</a:t>
            </a:r>
            <a:endParaRPr lang="en-IN" sz="28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Raheem Sterling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62081-FB7B-2224-A014-6C09741B2452}"/>
              </a:ext>
            </a:extLst>
          </p:cNvPr>
          <p:cNvSpPr txBox="1"/>
          <p:nvPr/>
        </p:nvSpPr>
        <p:spPr>
          <a:xfrm>
            <a:off x="4292364" y="6028237"/>
            <a:ext cx="17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/>
                </a:solidFill>
              </a:rPr>
              <a:t>(    MIDFIELDER)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09C55A36-E62C-D8DC-9BD9-8CB1FF3C4697}"/>
              </a:ext>
            </a:extLst>
          </p:cNvPr>
          <p:cNvSpPr/>
          <p:nvPr/>
        </p:nvSpPr>
        <p:spPr>
          <a:xfrm>
            <a:off x="4460832" y="6100631"/>
            <a:ext cx="204513" cy="20451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1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3B7DF-2174-D916-0209-436A699D3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1DD876-B87D-F222-9438-374463B8F2DA}"/>
              </a:ext>
            </a:extLst>
          </p:cNvPr>
          <p:cNvSpPr txBox="1"/>
          <p:nvPr/>
        </p:nvSpPr>
        <p:spPr>
          <a:xfrm>
            <a:off x="2803815" y="2061556"/>
            <a:ext cx="7038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 err="1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DEfensive</a:t>
            </a:r>
            <a:r>
              <a:rPr lang="en-IN" sz="72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 CHANGES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AB31F-FF6C-8A76-F4FF-6B0FE5373FE4}"/>
              </a:ext>
            </a:extLst>
          </p:cNvPr>
          <p:cNvSpPr txBox="1"/>
          <p:nvPr/>
        </p:nvSpPr>
        <p:spPr>
          <a:xfrm>
            <a:off x="4654769" y="4668938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8CF48E"/>
                </a:solidFill>
                <a:latin typeface="Bahnschrift" panose="020B0502040204020203" pitchFamily="34" charset="0"/>
              </a:rPr>
              <a:t>1A-2M-2D</a:t>
            </a:r>
          </a:p>
        </p:txBody>
      </p:sp>
    </p:spTree>
    <p:extLst>
      <p:ext uri="{BB962C8B-B14F-4D97-AF65-F5344CB8AC3E}">
        <p14:creationId xmlns:p14="http://schemas.microsoft.com/office/powerpoint/2010/main" val="559824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3A74D-9E4B-FE5A-BC44-D16F587AC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ustom Card Designs | Card Star">
            <a:extLst>
              <a:ext uri="{FF2B5EF4-FFF2-40B4-BE49-F238E27FC236}">
                <a16:creationId xmlns:a16="http://schemas.microsoft.com/office/drawing/2014/main" id="{1D954280-F0F8-5C07-AC21-F2D26D5090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79" y="1042771"/>
            <a:ext cx="3678732" cy="520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arry Kane becomes England's all-time top scorer after penalty in Naples |  The Independent">
            <a:extLst>
              <a:ext uri="{FF2B5EF4-FFF2-40B4-BE49-F238E27FC236}">
                <a16:creationId xmlns:a16="http://schemas.microsoft.com/office/drawing/2014/main" id="{E99E6FD7-5D12-2B3B-1748-E32B50B8B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16" b="89938" l="6293" r="61585">
                        <a14:foregroundMark x1="44341" y1="8416" x2="48146" y2="8818"/>
                        <a14:foregroundMark x1="58976" y1="78229" x2="61585" y2="73546"/>
                        <a14:backgroundMark x1="31146" y1="71387" x2="29707" y2="87267"/>
                        <a14:backgroundMark x1="29707" y1="87267" x2="29707" y2="87267"/>
                        <a14:backgroundMark x1="49707" y1="79985" x2="53268" y2="86279"/>
                        <a14:backgroundMark x1="53268" y1="86279" x2="51317" y2="79729"/>
                        <a14:backgroundMark x1="51317" y1="79729" x2="50610" y2="82364"/>
                        <a14:backgroundMark x1="60951" y1="57446" x2="55537" y2="61032"/>
                        <a14:backgroundMark x1="55537" y1="61032" x2="59512" y2="57044"/>
                        <a14:backgroundMark x1="59512" y1="57044" x2="60439" y2="67398"/>
                        <a14:backgroundMark x1="60439" y1="67398" x2="54024" y2="65496"/>
                        <a14:backgroundMark x1="54024" y1="65496" x2="56244" y2="601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3519" r="36915" b="20622"/>
          <a:stretch/>
        </p:blipFill>
        <p:spPr bwMode="auto">
          <a:xfrm>
            <a:off x="7808856" y="1808495"/>
            <a:ext cx="1859354" cy="262943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7785B-E5B5-6164-F297-5897BF433774}"/>
              </a:ext>
            </a:extLst>
          </p:cNvPr>
          <p:cNvSpPr txBox="1"/>
          <p:nvPr/>
        </p:nvSpPr>
        <p:spPr>
          <a:xfrm>
            <a:off x="7849420" y="4432853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Harry </a:t>
            </a:r>
            <a:r>
              <a:rPr lang="en-IN" sz="24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kane</a:t>
            </a:r>
            <a:endParaRPr lang="en-IN" sz="24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2380A-F5BB-6C33-46B6-A1F3EA159C42}"/>
              </a:ext>
            </a:extLst>
          </p:cNvPr>
          <p:cNvSpPr txBox="1"/>
          <p:nvPr/>
        </p:nvSpPr>
        <p:spPr>
          <a:xfrm>
            <a:off x="7520950" y="4801295"/>
            <a:ext cx="61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G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23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02573F-465F-374B-72DC-4A687B079A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81"/>
          <a:stretch/>
        </p:blipFill>
        <p:spPr>
          <a:xfrm>
            <a:off x="5686041" y="5551183"/>
            <a:ext cx="1581573" cy="1065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5BB263-490E-77BE-AE2B-2EE69D634A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81"/>
          <a:stretch/>
        </p:blipFill>
        <p:spPr>
          <a:xfrm>
            <a:off x="4960829" y="623888"/>
            <a:ext cx="1581572" cy="1065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E4419-3A88-EFD6-5A8E-BDCAA30C694C}"/>
              </a:ext>
            </a:extLst>
          </p:cNvPr>
          <p:cNvSpPr txBox="1"/>
          <p:nvPr/>
        </p:nvSpPr>
        <p:spPr>
          <a:xfrm>
            <a:off x="8311040" y="4819551"/>
            <a:ext cx="616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XG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18.0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3B0B37-5199-3DE2-980D-FE520B2A3A5B}"/>
              </a:ext>
            </a:extLst>
          </p:cNvPr>
          <p:cNvSpPr txBox="1"/>
          <p:nvPr/>
        </p:nvSpPr>
        <p:spPr>
          <a:xfrm>
            <a:off x="9158830" y="4801295"/>
            <a:ext cx="76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Shots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79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6738F3-49DB-B00E-8E31-BA81CC943980}"/>
              </a:ext>
            </a:extLst>
          </p:cNvPr>
          <p:cNvGrpSpPr/>
          <p:nvPr/>
        </p:nvGrpSpPr>
        <p:grpSpPr>
          <a:xfrm>
            <a:off x="1754266" y="1028699"/>
            <a:ext cx="4047283" cy="5205413"/>
            <a:chOff x="1754266" y="1028699"/>
            <a:chExt cx="4047283" cy="5205413"/>
          </a:xfrm>
        </p:grpSpPr>
        <p:pic>
          <p:nvPicPr>
            <p:cNvPr id="3074" name="Picture 2" descr="Create A Custom Football Card | Card Star">
              <a:extLst>
                <a:ext uri="{FF2B5EF4-FFF2-40B4-BE49-F238E27FC236}">
                  <a16:creationId xmlns:a16="http://schemas.microsoft.com/office/drawing/2014/main" id="{455A3831-372D-256A-91BD-D6B050745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028699"/>
              <a:ext cx="3678732" cy="520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Nicolas Jackson: What Chelsea fans can expect from 'Senegalese Neymar'  after remarkable rise | Evening Standard">
              <a:extLst>
                <a:ext uri="{FF2B5EF4-FFF2-40B4-BE49-F238E27FC236}">
                  <a16:creationId xmlns:a16="http://schemas.microsoft.com/office/drawing/2014/main" id="{6CDE9D30-EA4B-CEEA-FFDB-31A3A188E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62" b="98123" l="10000" r="90000">
                          <a14:foregroundMark x1="37333" y1="13517" x2="37333" y2="13517"/>
                          <a14:foregroundMark x1="42333" y1="12641" x2="45250" y2="13016"/>
                          <a14:foregroundMark x1="49250" y1="13141" x2="50167" y2="17272"/>
                          <a14:foregroundMark x1="51917" y1="42678" x2="49833" y2="51439"/>
                          <a14:foregroundMark x1="40417" y1="50313" x2="42750" y2="53442"/>
                          <a14:foregroundMark x1="34833" y1="71214" x2="42667" y2="70338"/>
                          <a14:foregroundMark x1="48083" y1="68210" x2="53583" y2="72966"/>
                          <a14:foregroundMark x1="66500" y1="69962" x2="63333" y2="83730"/>
                          <a14:foregroundMark x1="67000" y1="76596" x2="68250" y2="82103"/>
                          <a14:foregroundMark x1="61167" y1="93116" x2="61167" y2="93116"/>
                          <a14:foregroundMark x1="57583" y1="98123" x2="57583" y2="98123"/>
                          <a14:backgroundMark x1="30500" y1="19524" x2="30500" y2="195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737991"/>
              <a:ext cx="4047283" cy="2694862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88BC9B-7251-6F90-61E2-3147226B9515}"/>
                </a:ext>
              </a:extLst>
            </p:cNvPr>
            <p:cNvSpPr txBox="1"/>
            <p:nvPr/>
          </p:nvSpPr>
          <p:spPr>
            <a:xfrm>
              <a:off x="2235558" y="4432853"/>
              <a:ext cx="2725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EA Sans Curves Regular" panose="02000503000000020004" pitchFamily="2" charset="0"/>
                </a:rPr>
                <a:t>Nicolas Jackson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671B4E-7066-2599-3334-6F5228809511}"/>
                </a:ext>
              </a:extLst>
            </p:cNvPr>
            <p:cNvSpPr txBox="1"/>
            <p:nvPr/>
          </p:nvSpPr>
          <p:spPr>
            <a:xfrm>
              <a:off x="2360408" y="4797428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CB220-B036-79A4-A5AD-DAE4B5FE0A83}"/>
                </a:ext>
              </a:extLst>
            </p:cNvPr>
            <p:cNvSpPr txBox="1"/>
            <p:nvPr/>
          </p:nvSpPr>
          <p:spPr>
            <a:xfrm>
              <a:off x="3150498" y="4815684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XG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11.2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36BC24-DCE9-892C-448C-ADFF7932FB81}"/>
                </a:ext>
              </a:extLst>
            </p:cNvPr>
            <p:cNvSpPr txBox="1"/>
            <p:nvPr/>
          </p:nvSpPr>
          <p:spPr>
            <a:xfrm>
              <a:off x="3998288" y="4797428"/>
              <a:ext cx="769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Shots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45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D5E31CB-FA5E-7F06-7015-3BB2D9CDECF7}"/>
              </a:ext>
            </a:extLst>
          </p:cNvPr>
          <p:cNvSpPr txBox="1"/>
          <p:nvPr/>
        </p:nvSpPr>
        <p:spPr>
          <a:xfrm>
            <a:off x="360319" y="398397"/>
            <a:ext cx="248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+ $ 25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A15B8-D0E3-7A5D-CC8F-18F588501CD2}"/>
              </a:ext>
            </a:extLst>
          </p:cNvPr>
          <p:cNvSpPr txBox="1"/>
          <p:nvPr/>
        </p:nvSpPr>
        <p:spPr>
          <a:xfrm>
            <a:off x="9399494" y="5725820"/>
            <a:ext cx="2412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-$ 110 M</a:t>
            </a:r>
          </a:p>
        </p:txBody>
      </p:sp>
    </p:spTree>
    <p:extLst>
      <p:ext uri="{BB962C8B-B14F-4D97-AF65-F5344CB8AC3E}">
        <p14:creationId xmlns:p14="http://schemas.microsoft.com/office/powerpoint/2010/main" val="107505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6" grpId="0"/>
      <p:bldP spid="17" grpId="0"/>
      <p:bldP spid="23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392FA8-CAC5-90E0-A2AD-9401F5DA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1" y="384242"/>
            <a:ext cx="5574908" cy="6089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0271A-6C75-46E0-29EF-C88292B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5" y="384242"/>
            <a:ext cx="5574908" cy="6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3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60085-6B4C-926A-8B8C-78D7A0E82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72C518-966F-B16E-C887-8DA84B66748F}"/>
              </a:ext>
            </a:extLst>
          </p:cNvPr>
          <p:cNvCxnSpPr>
            <a:cxnSpLocks/>
          </p:cNvCxnSpPr>
          <p:nvPr/>
        </p:nvCxnSpPr>
        <p:spPr>
          <a:xfrm>
            <a:off x="6096000" y="1761254"/>
            <a:ext cx="0" cy="449199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42ECB6-0C9D-8239-A314-C34A665AE69B}"/>
              </a:ext>
            </a:extLst>
          </p:cNvPr>
          <p:cNvSpPr txBox="1"/>
          <p:nvPr/>
        </p:nvSpPr>
        <p:spPr>
          <a:xfrm>
            <a:off x="2668213" y="284965"/>
            <a:ext cx="685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err="1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DEfensive</a:t>
            </a:r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 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F33F68-1594-09B9-1842-6669DBA42AA3}"/>
              </a:ext>
            </a:extLst>
          </p:cNvPr>
          <p:cNvSpPr txBox="1"/>
          <p:nvPr/>
        </p:nvSpPr>
        <p:spPr>
          <a:xfrm>
            <a:off x="1807447" y="1428750"/>
            <a:ext cx="2484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BOUGHT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AEB6D-FACF-A324-5215-466969690D58}"/>
              </a:ext>
            </a:extLst>
          </p:cNvPr>
          <p:cNvSpPr txBox="1"/>
          <p:nvPr/>
        </p:nvSpPr>
        <p:spPr>
          <a:xfrm>
            <a:off x="7982871" y="1428750"/>
            <a:ext cx="2350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effectLst>
                  <a:glow rad="228600">
                    <a:srgbClr val="FF0000">
                      <a:alpha val="40000"/>
                    </a:srgbClr>
                  </a:glow>
                </a:effectLst>
                <a:latin typeface="EA Sans Curves Regular" panose="02000503000000020004" pitchFamily="2" charset="0"/>
              </a:rPr>
              <a:t>SOLD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761F2-3663-CFB0-FE10-AE388B4816A9}"/>
              </a:ext>
            </a:extLst>
          </p:cNvPr>
          <p:cNvSpPr txBox="1"/>
          <p:nvPr/>
        </p:nvSpPr>
        <p:spPr>
          <a:xfrm>
            <a:off x="1381632" y="2246302"/>
            <a:ext cx="333654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800" b="0" i="0" dirty="0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HARRY KANE</a:t>
            </a:r>
          </a:p>
          <a:p>
            <a:pPr algn="ctr">
              <a:lnSpc>
                <a:spcPct val="200000"/>
              </a:lnSpc>
            </a:pP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alisson</a:t>
            </a: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 </a:t>
            </a: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becker</a:t>
            </a:r>
            <a:endParaRPr lang="en-IN" sz="28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JOSEPH GOMEZ</a:t>
            </a: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Pablo Rosario</a:t>
            </a: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Florian Wirtz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9ECC17-1740-5726-CC7E-877E1C686F5D}"/>
              </a:ext>
            </a:extLst>
          </p:cNvPr>
          <p:cNvSpPr txBox="1"/>
          <p:nvPr/>
        </p:nvSpPr>
        <p:spPr>
          <a:xfrm>
            <a:off x="6096000" y="2258144"/>
            <a:ext cx="6093228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Nicolas Jackson</a:t>
            </a:r>
          </a:p>
          <a:p>
            <a:pPr algn="ctr">
              <a:lnSpc>
                <a:spcPct val="200000"/>
              </a:lnSpc>
            </a:pPr>
            <a:r>
              <a:rPr lang="en-IN" sz="2800" i="0" dirty="0">
                <a:solidFill>
                  <a:schemeClr val="bg1"/>
                </a:solidFill>
                <a:effectLst/>
                <a:latin typeface="EA Sans Curves Regular" panose="02000503000000020004" pitchFamily="2" charset="0"/>
              </a:rPr>
              <a:t>Robert Sánchez</a:t>
            </a: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Marc </a:t>
            </a:r>
            <a:r>
              <a:rPr lang="en-IN" sz="28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Cucurella</a:t>
            </a:r>
            <a:endParaRPr lang="en-IN" sz="28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en-IN" sz="28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Raheem Sterling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21CEBE-BEB5-6B3F-C14F-F549690CE456}"/>
              </a:ext>
            </a:extLst>
          </p:cNvPr>
          <p:cNvSpPr txBox="1"/>
          <p:nvPr/>
        </p:nvSpPr>
        <p:spPr>
          <a:xfrm>
            <a:off x="4292364" y="6028237"/>
            <a:ext cx="174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4"/>
                </a:solidFill>
              </a:rPr>
              <a:t>(    MIDFIELDER)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D283704-2ECE-CD9F-EB48-63FF01A1EDFC}"/>
              </a:ext>
            </a:extLst>
          </p:cNvPr>
          <p:cNvSpPr/>
          <p:nvPr/>
        </p:nvSpPr>
        <p:spPr>
          <a:xfrm>
            <a:off x="4460832" y="6100631"/>
            <a:ext cx="204513" cy="204513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781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CD724-C0A3-08C0-050D-8EF4159C8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F510FE-472D-C8E7-04C8-E6588C77C2C0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49D3B0-7211-DECB-377A-0D29D48D0BB3}"/>
              </a:ext>
            </a:extLst>
          </p:cNvPr>
          <p:cNvGraphicFramePr>
            <a:graphicFrameLocks noGrp="1"/>
          </p:cNvGraphicFramePr>
          <p:nvPr/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B3DBCE-CF38-42F9-97B9-56A2386A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D6E70-B3D1-754A-A313-80E12658EFE9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6BA93F-F661-A4A1-0BF2-198316C51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3F378-1D33-0C93-7701-7B48E64FF432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3CABAA7-3ED7-CE40-AA3C-5B09666C6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ED6994-592D-29C3-BE49-C34B733F6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863BB9-5030-2421-9762-08EB79F3CAA4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FINAL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4E7C7-7E41-93C0-E53D-00938157AD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4257076"/>
            <a:ext cx="195953" cy="1323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747D6-D4E6-D4AB-99D3-E9DD6604310E}"/>
              </a:ext>
            </a:extLst>
          </p:cNvPr>
          <p:cNvSpPr txBox="1"/>
          <p:nvPr/>
        </p:nvSpPr>
        <p:spPr>
          <a:xfrm>
            <a:off x="6551686" y="3965322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8CF48E"/>
                </a:solidFill>
                <a:latin typeface="EA Sans Curves Regular" panose="02000503000000020004" pitchFamily="2" charset="0"/>
              </a:rPr>
              <a:t>Current BUDGET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184BD-FF08-C52C-0E40-808E6E54BCF4}"/>
              </a:ext>
            </a:extLst>
          </p:cNvPr>
          <p:cNvSpPr txBox="1"/>
          <p:nvPr/>
        </p:nvSpPr>
        <p:spPr>
          <a:xfrm>
            <a:off x="7015981" y="2961663"/>
            <a:ext cx="240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$ 150 M</a:t>
            </a:r>
          </a:p>
        </p:txBody>
      </p:sp>
    </p:spTree>
    <p:extLst>
      <p:ext uri="{BB962C8B-B14F-4D97-AF65-F5344CB8AC3E}">
        <p14:creationId xmlns:p14="http://schemas.microsoft.com/office/powerpoint/2010/main" val="1623384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A743-8691-93E8-94FC-B0B6D14FC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1FA88D-D7D9-CD7B-921E-D04D83F85C7B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7C1F8A-7A5D-D694-F2F2-2A98FDE1F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094883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F9AFA38-C5C2-52EC-27E1-418952C05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C1AEBE-F61F-5208-5940-2581D8B9DA4E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C538FC-C99B-E40B-544F-FE025AC2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1983987"/>
            <a:ext cx="195953" cy="132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292511-3279-441C-B211-DC50E7C706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CE00AE-EFAD-5992-2FEA-B85A67375C6A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C80B1AD-CD74-076F-FF67-8910440E7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57C545-6E77-A583-B095-B8DE42010BB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C9E6CB-40D0-3B32-883C-CD0C3EAD3EF6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PRE-PROCESSING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31AE6-F474-F855-8547-7D3A2ED0182C}"/>
              </a:ext>
            </a:extLst>
          </p:cNvPr>
          <p:cNvSpPr txBox="1"/>
          <p:nvPr/>
        </p:nvSpPr>
        <p:spPr>
          <a:xfrm>
            <a:off x="5955047" y="2028550"/>
            <a:ext cx="465601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Fetch data from </a:t>
            </a:r>
            <a:r>
              <a:rPr lang="en-IN" sz="19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understat</a:t>
            </a: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API for different leagues 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Combine relevant data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Fix header formats and issues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Remove columns and attributes of no use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Ensure no missing values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Calculated field from other data tables and included in main dataset</a:t>
            </a:r>
          </a:p>
          <a:p>
            <a:pPr marL="342900" indent="-342900" algn="just">
              <a:buFont typeface="Wingdings" panose="05000000000000000000" pitchFamily="2" charset="2"/>
              <a:buChar char="è"/>
            </a:pPr>
            <a:endParaRPr lang="en-IN" sz="19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4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A69D-2547-3170-5592-6ED845D2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879399-E7E3-C255-9F13-710CB9B7E787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EF21259-0124-4BD3-2223-3ACB98372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278145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EE9516-27C7-111F-8F9F-6646698B7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1D2A69-EEAB-ADEF-0F7F-993BF7A04AC8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2853E-38B7-2CD8-B028-A8A475A68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4A61C5-87A5-E8D2-EE53-58DC9317D9EC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11B9244-4179-88D4-321D-1A9B71B08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3E1731-F838-DA2E-5D6C-2BD08C2E2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1B993E-341E-854E-DC7D-1D1E68CF5B45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FINAL TEAM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AC05B-7C59-8763-5EAC-C6F193BA7F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4745453"/>
            <a:ext cx="195953" cy="1323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4F8ADA-80D7-352E-1CB4-2D6B3CD3F2A4}"/>
              </a:ext>
            </a:extLst>
          </p:cNvPr>
          <p:cNvSpPr txBox="1"/>
          <p:nvPr/>
        </p:nvSpPr>
        <p:spPr>
          <a:xfrm>
            <a:off x="6551686" y="3965322"/>
            <a:ext cx="33365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solidFill>
                  <a:srgbClr val="8CF48E"/>
                </a:solidFill>
                <a:latin typeface="EA Sans Curves Regular" panose="02000503000000020004" pitchFamily="2" charset="0"/>
              </a:rPr>
              <a:t>Current BUDGET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213F7-2B1F-3075-C615-9EC8E003F803}"/>
              </a:ext>
            </a:extLst>
          </p:cNvPr>
          <p:cNvSpPr txBox="1"/>
          <p:nvPr/>
        </p:nvSpPr>
        <p:spPr>
          <a:xfrm>
            <a:off x="7015981" y="2961663"/>
            <a:ext cx="240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$ 150 M</a:t>
            </a:r>
          </a:p>
        </p:txBody>
      </p:sp>
    </p:spTree>
    <p:extLst>
      <p:ext uri="{BB962C8B-B14F-4D97-AF65-F5344CB8AC3E}">
        <p14:creationId xmlns:p14="http://schemas.microsoft.com/office/powerpoint/2010/main" val="1492811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09A81F-470A-F7DE-92B4-64AF2BD6B2FE}"/>
              </a:ext>
            </a:extLst>
          </p:cNvPr>
          <p:cNvGrpSpPr/>
          <p:nvPr/>
        </p:nvGrpSpPr>
        <p:grpSpPr>
          <a:xfrm>
            <a:off x="970960" y="716437"/>
            <a:ext cx="10444902" cy="5533534"/>
            <a:chOff x="970960" y="716437"/>
            <a:chExt cx="10444902" cy="55335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16CE938-7098-F89D-2990-D6AC0B0A28B2}"/>
                </a:ext>
              </a:extLst>
            </p:cNvPr>
            <p:cNvSpPr/>
            <p:nvPr/>
          </p:nvSpPr>
          <p:spPr>
            <a:xfrm>
              <a:off x="970961" y="716437"/>
              <a:ext cx="10444899" cy="5533534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CB6E5F-915F-EDA2-9828-E450DC33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4" b="35319"/>
            <a:stretch/>
          </p:blipFill>
          <p:spPr>
            <a:xfrm rot="16200000">
              <a:off x="9282480" y="4116588"/>
              <a:ext cx="2139864" cy="21269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F286841-C107-8DB6-0317-77CD5B127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19" b="51446"/>
            <a:stretch/>
          </p:blipFill>
          <p:spPr>
            <a:xfrm rot="5400000">
              <a:off x="991918" y="695481"/>
              <a:ext cx="1554674" cy="1596589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A1BD63F-AAF7-2E9F-2FE2-6891BCFE0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7"/>
          <a:stretch/>
        </p:blipFill>
        <p:spPr>
          <a:xfrm>
            <a:off x="622471" y="951471"/>
            <a:ext cx="5953539" cy="5400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B2408-936E-A6DA-C761-E757789410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3"/>
          <a:stretch/>
        </p:blipFill>
        <p:spPr>
          <a:xfrm>
            <a:off x="5631807" y="1037968"/>
            <a:ext cx="5858484" cy="52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A402E-2756-0CC9-A7D4-6533F8700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3" y="2261286"/>
            <a:ext cx="11839314" cy="2335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6DBB5-B0DE-429B-FF8A-13A060A86503}"/>
              </a:ext>
            </a:extLst>
          </p:cNvPr>
          <p:cNvSpPr txBox="1"/>
          <p:nvPr/>
        </p:nvSpPr>
        <p:spPr>
          <a:xfrm>
            <a:off x="2668213" y="396176"/>
            <a:ext cx="685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BUDGET SHEET</a:t>
            </a:r>
          </a:p>
        </p:txBody>
      </p:sp>
    </p:spTree>
    <p:extLst>
      <p:ext uri="{BB962C8B-B14F-4D97-AF65-F5344CB8AC3E}">
        <p14:creationId xmlns:p14="http://schemas.microsoft.com/office/powerpoint/2010/main" val="1163370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4A1B-6E9D-8EED-0622-DBA8622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AEF10-CB34-2F87-22B5-ACBDEB85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7D93A-8965-D3C0-E55A-13709CEFB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9" t="171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23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41505-7AF4-EB80-F260-B10DC320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B7253D-C593-95C2-32C5-0F428CAA3D01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90E1B2-7569-A42A-C7FF-AC8CEC282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45364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D889162-A169-F855-0A39-CD6E7EADB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9B5750B-7438-3267-E3A3-68B12C55B24C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7E4481-A05A-3BB5-4875-0802BDBE2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2520701"/>
            <a:ext cx="195953" cy="132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D14E3A-A679-382E-8368-A4B609E8B7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AA7D63-BD53-13D8-EA8E-D81485C4B569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A7D8CB9-655C-B0EF-BE14-22426E5CFD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E94E9-2BC0-D6F7-F1E7-EEE7EA05FF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59E33-54B1-A038-5F9A-7C357D2D3E1C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Explore the 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1FEF4A-A0CD-34C0-5B7B-8E2F496AC653}"/>
              </a:ext>
            </a:extLst>
          </p:cNvPr>
          <p:cNvSpPr txBox="1"/>
          <p:nvPr/>
        </p:nvSpPr>
        <p:spPr>
          <a:xfrm>
            <a:off x="5955047" y="2028550"/>
            <a:ext cx="45298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Figured out variables we would need for statistics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19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df.info()</a:t>
            </a:r>
          </a:p>
          <a:p>
            <a:pPr marL="342900" indent="-342900">
              <a:buFont typeface="Wingdings" panose="05000000000000000000" pitchFamily="2" charset="2"/>
              <a:buChar char="è"/>
            </a:pPr>
            <a:endParaRPr lang="en-IN" sz="19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3C5FE-F48E-B7E8-2BF7-1C52B90418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722"/>
          <a:stretch/>
        </p:blipFill>
        <p:spPr>
          <a:xfrm>
            <a:off x="5654986" y="3221528"/>
            <a:ext cx="2291751" cy="2641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26395-3C8E-DFED-FD1A-3EAD28BE7CB4}"/>
              </a:ext>
            </a:extLst>
          </p:cNvPr>
          <p:cNvSpPr txBox="1"/>
          <p:nvPr/>
        </p:nvSpPr>
        <p:spPr>
          <a:xfrm>
            <a:off x="8607537" y="265949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en-IN" sz="18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df.</a:t>
            </a:r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describe</a:t>
            </a:r>
            <a:r>
              <a:rPr lang="en-IN" sz="1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()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D71EB0-722E-18EF-C624-9DA963272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6503" y="3221528"/>
            <a:ext cx="3083357" cy="264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0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F2E1C-16D6-BFD5-3559-8DEEC1B31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3668A6-9FE2-2EAA-8964-67B3730697C0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A1DD0-BC9C-E9D3-BB10-D12550FC837B}"/>
              </a:ext>
            </a:extLst>
          </p:cNvPr>
          <p:cNvSpPr/>
          <p:nvPr/>
        </p:nvSpPr>
        <p:spPr>
          <a:xfrm>
            <a:off x="6918329" y="2418402"/>
            <a:ext cx="3534245" cy="40820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98B149-322C-9C09-BB50-A20AE14AD5D9}"/>
              </a:ext>
            </a:extLst>
          </p:cNvPr>
          <p:cNvSpPr/>
          <p:nvPr/>
        </p:nvSpPr>
        <p:spPr>
          <a:xfrm>
            <a:off x="7317190" y="4360994"/>
            <a:ext cx="2736524" cy="40820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7D9CA22-1544-C606-DBF5-8A8805DC00D2}"/>
              </a:ext>
            </a:extLst>
          </p:cNvPr>
          <p:cNvSpPr/>
          <p:nvPr/>
        </p:nvSpPr>
        <p:spPr>
          <a:xfrm>
            <a:off x="7317190" y="5434147"/>
            <a:ext cx="2736524" cy="4082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4E825-B1EF-FCDF-73B9-49A4F0747BFE}"/>
              </a:ext>
            </a:extLst>
          </p:cNvPr>
          <p:cNvSpPr txBox="1"/>
          <p:nvPr/>
        </p:nvSpPr>
        <p:spPr>
          <a:xfrm>
            <a:off x="5955046" y="1618647"/>
            <a:ext cx="546081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Chelsea vs Table Toppers </a:t>
            </a:r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Comparision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 algn="just">
              <a:buFont typeface="+mj-lt"/>
              <a:buAutoNum type="arabicParenR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Chelsea – Past vs Present </a:t>
            </a:r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Comparision</a:t>
            </a: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 algn="just">
              <a:buFont typeface="+mj-lt"/>
              <a:buAutoNum type="arabicParenR"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Identify  Chelsea’s Weakness</a:t>
            </a:r>
          </a:p>
          <a:p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 startAt="3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Comparison of Chelsea’s Players vs Other  team’s players</a:t>
            </a:r>
          </a:p>
          <a:p>
            <a:pPr marL="457200" indent="-457200">
              <a:buFont typeface="+mj-lt"/>
              <a:buAutoNum type="arabicParenR" startAt="3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Comparison of Chelsea’s Players within themselves</a:t>
            </a:r>
          </a:p>
          <a:p>
            <a:pPr marL="457200" indent="-457200">
              <a:buFont typeface="+mj-lt"/>
              <a:buAutoNum type="arabicParenR" startAt="3"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Decide Players to SELL</a:t>
            </a:r>
          </a:p>
          <a:p>
            <a:pPr lvl="2"/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 typeface="+mj-lt"/>
              <a:buAutoNum type="arabicParenR" startAt="3"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Optimise best players </a:t>
            </a:r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wrt</a:t>
            </a: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 budget</a:t>
            </a:r>
          </a:p>
          <a:p>
            <a:pPr marL="457200" indent="-457200">
              <a:buFont typeface="+mj-lt"/>
              <a:buAutoNum type="arabicParenR" startAt="3"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Decide Players to BUY</a:t>
            </a:r>
          </a:p>
          <a:p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è"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5225834-72BD-B949-0602-56E69BF1F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913269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0366466-C406-6CF3-2887-A2C152357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07830E-E464-09F0-27FB-72275669CE7C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DBDDAB-D4DF-BE01-3DB5-EA43760B0C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3216441"/>
            <a:ext cx="195953" cy="1323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B16349-FA9F-6D4E-3A01-22A9527F3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0BE18D-F40C-7DEE-6156-68CD0ECFDD04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5BDAE7-C0A2-22C5-8F31-5B3CFB389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531F8A-7BFB-3405-54FA-B3EABDD452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62E6-40B9-88CD-D0AE-12A8F01C562C}"/>
              </a:ext>
            </a:extLst>
          </p:cNvPr>
          <p:cNvSpPr txBox="1"/>
          <p:nvPr/>
        </p:nvSpPr>
        <p:spPr>
          <a:xfrm>
            <a:off x="6342611" y="932235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TRANSFER STRATEGY</a:t>
            </a:r>
          </a:p>
        </p:txBody>
      </p:sp>
    </p:spTree>
    <p:extLst>
      <p:ext uri="{BB962C8B-B14F-4D97-AF65-F5344CB8AC3E}">
        <p14:creationId xmlns:p14="http://schemas.microsoft.com/office/powerpoint/2010/main" val="1760685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E76232-821D-81A2-C387-B1901165F141}"/>
              </a:ext>
            </a:extLst>
          </p:cNvPr>
          <p:cNvCxnSpPr/>
          <p:nvPr/>
        </p:nvCxnSpPr>
        <p:spPr>
          <a:xfrm>
            <a:off x="4526280" y="1394460"/>
            <a:ext cx="0" cy="449199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E8E43D-9700-F4BE-27E8-DAA8F83E6B34}"/>
              </a:ext>
            </a:extLst>
          </p:cNvPr>
          <p:cNvSpPr/>
          <p:nvPr/>
        </p:nvSpPr>
        <p:spPr>
          <a:xfrm>
            <a:off x="1819641" y="5696460"/>
            <a:ext cx="1083580" cy="40820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SOLD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F3796C-3767-BB96-E260-7032FDFC1CD0}"/>
              </a:ext>
            </a:extLst>
          </p:cNvPr>
          <p:cNvGrpSpPr/>
          <p:nvPr/>
        </p:nvGrpSpPr>
        <p:grpSpPr>
          <a:xfrm>
            <a:off x="6976447" y="5519296"/>
            <a:ext cx="2503178" cy="857250"/>
            <a:chOff x="5989312" y="5301085"/>
            <a:chExt cx="2503178" cy="857250"/>
          </a:xfrm>
        </p:grpSpPr>
        <p:sp>
          <p:nvSpPr>
            <p:cNvPr id="7" name="Multiplication Sign 6">
              <a:extLst>
                <a:ext uri="{FF2B5EF4-FFF2-40B4-BE49-F238E27FC236}">
                  <a16:creationId xmlns:a16="http://schemas.microsoft.com/office/drawing/2014/main" id="{1C3954ED-EFEC-9FB1-52A0-3F816808C176}"/>
                </a:ext>
              </a:extLst>
            </p:cNvPr>
            <p:cNvSpPr/>
            <p:nvPr/>
          </p:nvSpPr>
          <p:spPr>
            <a:xfrm>
              <a:off x="5989312" y="5301085"/>
              <a:ext cx="857250" cy="857250"/>
            </a:xfrm>
            <a:prstGeom prst="mathMultiply">
              <a:avLst/>
            </a:prstGeom>
            <a:solidFill>
              <a:srgbClr val="AFABA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E7ED290-1F37-A857-96CB-185661F32D9F}"/>
                </a:ext>
              </a:extLst>
            </p:cNvPr>
            <p:cNvSpPr/>
            <p:nvPr/>
          </p:nvSpPr>
          <p:spPr>
            <a:xfrm>
              <a:off x="6985990" y="5522324"/>
              <a:ext cx="1506500" cy="40820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INJURED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5F753C-0648-DFCE-7DEF-556335FCA2A1}"/>
              </a:ext>
            </a:extLst>
          </p:cNvPr>
          <p:cNvGrpSpPr/>
          <p:nvPr/>
        </p:nvGrpSpPr>
        <p:grpSpPr>
          <a:xfrm>
            <a:off x="554502" y="753339"/>
            <a:ext cx="3613857" cy="4574958"/>
            <a:chOff x="1754266" y="1028699"/>
            <a:chExt cx="4047283" cy="5205413"/>
          </a:xfrm>
        </p:grpSpPr>
        <p:pic>
          <p:nvPicPr>
            <p:cNvPr id="11" name="Picture 2" descr="Create A Custom Football Card | Card Star">
              <a:extLst>
                <a:ext uri="{FF2B5EF4-FFF2-40B4-BE49-F238E27FC236}">
                  <a16:creationId xmlns:a16="http://schemas.microsoft.com/office/drawing/2014/main" id="{E3786CC9-1EFD-7619-21AC-CF66F1265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028699"/>
              <a:ext cx="3678732" cy="520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Nicolas Jackson: What Chelsea fans can expect from 'Senegalese Neymar'  after remarkable rise | Evening Standard">
              <a:extLst>
                <a:ext uri="{FF2B5EF4-FFF2-40B4-BE49-F238E27FC236}">
                  <a16:creationId xmlns:a16="http://schemas.microsoft.com/office/drawing/2014/main" id="{CD431DF0-E0BB-7E27-95F1-B6F1E9CCA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2" b="98123" l="10000" r="90000">
                          <a14:foregroundMark x1="37333" y1="13517" x2="37333" y2="13517"/>
                          <a14:foregroundMark x1="42333" y1="12641" x2="45250" y2="13016"/>
                          <a14:foregroundMark x1="49250" y1="13141" x2="50167" y2="17272"/>
                          <a14:foregroundMark x1="51917" y1="42678" x2="49833" y2="51439"/>
                          <a14:foregroundMark x1="40417" y1="50313" x2="42750" y2="53442"/>
                          <a14:foregroundMark x1="34833" y1="71214" x2="42667" y2="70338"/>
                          <a14:foregroundMark x1="48083" y1="68210" x2="53583" y2="72966"/>
                          <a14:foregroundMark x1="66500" y1="69962" x2="63333" y2="83730"/>
                          <a14:foregroundMark x1="67000" y1="76596" x2="68250" y2="82103"/>
                          <a14:foregroundMark x1="61167" y1="93116" x2="61167" y2="93116"/>
                          <a14:foregroundMark x1="57583" y1="98123" x2="57583" y2="98123"/>
                          <a14:backgroundMark x1="30500" y1="19524" x2="30500" y2="195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4266" y="1737991"/>
              <a:ext cx="4047283" cy="2694862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1110E-3450-63E2-1444-649C63DBFA03}"/>
                </a:ext>
              </a:extLst>
            </p:cNvPr>
            <p:cNvSpPr txBox="1"/>
            <p:nvPr/>
          </p:nvSpPr>
          <p:spPr>
            <a:xfrm>
              <a:off x="2235558" y="4432853"/>
              <a:ext cx="2725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bg1"/>
                  </a:solidFill>
                  <a:latin typeface="EA Sans Curves Regular" panose="02000503000000020004" pitchFamily="2" charset="0"/>
                </a:rPr>
                <a:t>Nicolas Jackson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52B84-11AA-2B90-52A9-6194FE2CEE53}"/>
                </a:ext>
              </a:extLst>
            </p:cNvPr>
            <p:cNvSpPr txBox="1"/>
            <p:nvPr/>
          </p:nvSpPr>
          <p:spPr>
            <a:xfrm>
              <a:off x="2360408" y="4797428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DB65C-5E26-C5CC-9A70-B28F7765FD8B}"/>
                </a:ext>
              </a:extLst>
            </p:cNvPr>
            <p:cNvSpPr txBox="1"/>
            <p:nvPr/>
          </p:nvSpPr>
          <p:spPr>
            <a:xfrm>
              <a:off x="3150498" y="4815684"/>
              <a:ext cx="616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XG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11.2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E44F31-F149-9FCF-848F-DC3E08ACE92E}"/>
                </a:ext>
              </a:extLst>
            </p:cNvPr>
            <p:cNvSpPr txBox="1"/>
            <p:nvPr/>
          </p:nvSpPr>
          <p:spPr>
            <a:xfrm>
              <a:off x="3940589" y="4797428"/>
              <a:ext cx="826866" cy="70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Shots</a:t>
              </a:r>
            </a:p>
            <a:p>
              <a:pPr algn="ctr"/>
              <a:r>
                <a:rPr lang="en-IN" dirty="0">
                  <a:solidFill>
                    <a:schemeClr val="bg1"/>
                  </a:solidFill>
                  <a:latin typeface="Bahnschrift" panose="020B0502040204020203" pitchFamily="34" charset="0"/>
                  <a:cs typeface="Aharoni" panose="02010803020104030203" pitchFamily="2" charset="-79"/>
                </a:rPr>
                <a:t>45</a:t>
              </a:r>
            </a:p>
          </p:txBody>
        </p:sp>
      </p:grpSp>
      <p:pic>
        <p:nvPicPr>
          <p:cNvPr id="19" name="Picture 2" descr="Create A Custom Football Card | Card Star">
            <a:extLst>
              <a:ext uri="{FF2B5EF4-FFF2-40B4-BE49-F238E27FC236}">
                <a16:creationId xmlns:a16="http://schemas.microsoft.com/office/drawing/2014/main" id="{700D5C10-D724-9708-96A3-8ACB1021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92" y="753339"/>
            <a:ext cx="3284774" cy="457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Brighton &amp; Hove Albion | Moisés Caicedo | Midfielder">
            <a:extLst>
              <a:ext uri="{FF2B5EF4-FFF2-40B4-BE49-F238E27FC236}">
                <a16:creationId xmlns:a16="http://schemas.microsoft.com/office/drawing/2014/main" id="{EF61E300-3DCE-26EC-6353-53F070ADF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198" y="1562853"/>
            <a:ext cx="1868633" cy="218234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E6EB35-5DC7-5ED8-1A0E-19F93E79F56E}"/>
              </a:ext>
            </a:extLst>
          </p:cNvPr>
          <p:cNvSpPr txBox="1"/>
          <p:nvPr/>
        </p:nvSpPr>
        <p:spPr>
          <a:xfrm>
            <a:off x="8885042" y="3745198"/>
            <a:ext cx="2433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Moisés</a:t>
            </a:r>
            <a:r>
              <a:rPr lang="en-IN" sz="24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 </a:t>
            </a:r>
            <a:r>
              <a:rPr lang="en-IN" sz="2400" dirty="0" err="1">
                <a:solidFill>
                  <a:schemeClr val="bg1"/>
                </a:solidFill>
                <a:latin typeface="EA Sans Curves Regular" panose="02000503000000020004" pitchFamily="2" charset="0"/>
              </a:rPr>
              <a:t>Caicedo</a:t>
            </a:r>
            <a:endParaRPr lang="en-IN" sz="2400" dirty="0">
              <a:solidFill>
                <a:schemeClr val="bg1"/>
              </a:solidFill>
              <a:latin typeface="EA Sans Curves Regular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AA5A73-DCA4-91C3-C43C-57CDCA3AE4BA}"/>
              </a:ext>
            </a:extLst>
          </p:cNvPr>
          <p:cNvSpPr txBox="1"/>
          <p:nvPr/>
        </p:nvSpPr>
        <p:spPr>
          <a:xfrm>
            <a:off x="8996522" y="4065617"/>
            <a:ext cx="55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6D814E-E907-261A-8DF8-2ABFEDE4ED48}"/>
              </a:ext>
            </a:extLst>
          </p:cNvPr>
          <p:cNvSpPr txBox="1"/>
          <p:nvPr/>
        </p:nvSpPr>
        <p:spPr>
          <a:xfrm>
            <a:off x="9702001" y="4081662"/>
            <a:ext cx="55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XA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0.8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9407E-CC20-04E4-1D0D-D3597FD65066}"/>
              </a:ext>
            </a:extLst>
          </p:cNvPr>
          <p:cNvSpPr txBox="1"/>
          <p:nvPr/>
        </p:nvSpPr>
        <p:spPr>
          <a:xfrm>
            <a:off x="10407480" y="4065617"/>
            <a:ext cx="738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Key Passes</a:t>
            </a:r>
            <a:endParaRPr lang="en-IN" b="1" dirty="0">
              <a:solidFill>
                <a:schemeClr val="bg1"/>
              </a:solidFill>
              <a:latin typeface="Bahnschrift" panose="020B0502040204020203" pitchFamily="34" charset="0"/>
              <a:cs typeface="Aharoni" panose="02010803020104030203" pitchFamily="2" charset="-79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10</a:t>
            </a:r>
          </a:p>
        </p:txBody>
      </p:sp>
      <p:pic>
        <p:nvPicPr>
          <p:cNvPr id="26" name="Picture 2" descr="Create A Custom Football Card | Card Star">
            <a:extLst>
              <a:ext uri="{FF2B5EF4-FFF2-40B4-BE49-F238E27FC236}">
                <a16:creationId xmlns:a16="http://schemas.microsoft.com/office/drawing/2014/main" id="{04598862-0D4B-187A-330A-0826E4E3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038" y="753339"/>
            <a:ext cx="3284774" cy="457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Enzo Fernandez gets crazy Chelsea extension! Blues use contract option to  tie midfielder to Stamford Bridge until 2032 | Goal.com India">
            <a:extLst>
              <a:ext uri="{FF2B5EF4-FFF2-40B4-BE49-F238E27FC236}">
                <a16:creationId xmlns:a16="http://schemas.microsoft.com/office/drawing/2014/main" id="{17DCACDA-12C4-D450-46BA-416FDAF3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89" b="96019" l="10000" r="90000">
                        <a14:foregroundMark x1="46354" y1="55648" x2="33490" y2="61111"/>
                        <a14:foregroundMark x1="33490" y1="61111" x2="21615" y2="93519"/>
                        <a14:foregroundMark x1="62552" y1="52593" x2="80000" y2="70278"/>
                        <a14:foregroundMark x1="80000" y1="70278" x2="81728" y2="77147"/>
                        <a14:foregroundMark x1="82496" y1="86662" x2="71250" y2="99907"/>
                        <a14:foregroundMark x1="71250" y1="99907" x2="31719" y2="94352"/>
                        <a14:foregroundMark x1="31719" y1="94352" x2="50417" y2="65000"/>
                        <a14:foregroundMark x1="62865" y1="14722" x2="53281" y2="6389"/>
                        <a14:foregroundMark x1="53281" y1="6389" x2="45313" y2="14444"/>
                        <a14:foregroundMark x1="19896" y1="97778" x2="60677" y2="49167"/>
                        <a14:foregroundMark x1="60677" y1="49167" x2="65902" y2="51505"/>
                        <a14:foregroundMark x1="68761" y1="53241" x2="80885" y2="84074"/>
                        <a14:foregroundMark x1="80885" y1="84074" x2="75573" y2="95833"/>
                        <a14:foregroundMark x1="75573" y1="95833" x2="54948" y2="96019"/>
                        <a14:foregroundMark x1="54948" y1="96019" x2="38854" y2="83704"/>
                        <a14:foregroundMark x1="38854" y1="83704" x2="39375" y2="69722"/>
                        <a14:foregroundMark x1="39375" y1="69722" x2="38646" y2="69259"/>
                        <a14:foregroundMark x1="72604" y1="63796" x2="58021" y2="71204"/>
                        <a14:foregroundMark x1="58021" y1="71204" x2="55781" y2="92778"/>
                        <a14:foregroundMark x1="55781" y1="92778" x2="51979" y2="67593"/>
                        <a14:foregroundMark x1="51979" y1="67593" x2="50417" y2="68056"/>
                        <a14:backgroundMark x1="41250" y1="49259" x2="41250" y2="49259"/>
                        <a14:backgroundMark x1="37656" y1="45370" x2="35104" y2="28333"/>
                        <a14:backgroundMark x1="67292" y1="51389" x2="67292" y2="51389"/>
                        <a14:backgroundMark x1="68854" y1="53241" x2="68854" y2="53241"/>
                        <a14:backgroundMark x1="66667" y1="51296" x2="68021" y2="52685"/>
                        <a14:backgroundMark x1="67760" y1="52037" x2="68802" y2="53426"/>
                        <a14:backgroundMark x1="66094" y1="51481" x2="65781" y2="51019"/>
                        <a14:backgroundMark x1="82760" y1="74907" x2="83021" y2="82500"/>
                        <a14:backgroundMark x1="83021" y1="82500" x2="83698" y2="87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02" y="1770204"/>
            <a:ext cx="3474937" cy="195465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D6FD0E0-23F0-2C41-9363-787B4FCECE67}"/>
              </a:ext>
            </a:extLst>
          </p:cNvPr>
          <p:cNvSpPr txBox="1"/>
          <p:nvPr/>
        </p:nvSpPr>
        <p:spPr>
          <a:xfrm>
            <a:off x="5488788" y="3745198"/>
            <a:ext cx="2433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Enzo Fernández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7A271E-482F-E9A0-8899-1BB41EA57EE6}"/>
              </a:ext>
            </a:extLst>
          </p:cNvPr>
          <p:cNvSpPr txBox="1"/>
          <p:nvPr/>
        </p:nvSpPr>
        <p:spPr>
          <a:xfrm>
            <a:off x="5600268" y="4065617"/>
            <a:ext cx="55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88B3C4-5888-EC5A-88A0-B84F7F407E09}"/>
              </a:ext>
            </a:extLst>
          </p:cNvPr>
          <p:cNvSpPr txBox="1"/>
          <p:nvPr/>
        </p:nvSpPr>
        <p:spPr>
          <a:xfrm>
            <a:off x="6305747" y="4081662"/>
            <a:ext cx="55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XA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2.1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1D1051-D75B-4A99-5071-68D3D274307F}"/>
              </a:ext>
            </a:extLst>
          </p:cNvPr>
          <p:cNvSpPr txBox="1"/>
          <p:nvPr/>
        </p:nvSpPr>
        <p:spPr>
          <a:xfrm>
            <a:off x="7011226" y="4065617"/>
            <a:ext cx="7383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Key Passes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14625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07F8-6E74-EA94-42CB-A16EF2AD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FD8D8D-5E37-25D7-535F-3412A40078DA}"/>
              </a:ext>
            </a:extLst>
          </p:cNvPr>
          <p:cNvSpPr/>
          <p:nvPr/>
        </p:nvSpPr>
        <p:spPr>
          <a:xfrm>
            <a:off x="970961" y="716437"/>
            <a:ext cx="10444899" cy="5533534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3D918A-A015-4BD0-39C4-358BFF5CC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20061"/>
              </p:ext>
            </p:extLst>
          </p:nvPr>
        </p:nvGraphicFramePr>
        <p:xfrm>
          <a:off x="1504100" y="1840524"/>
          <a:ext cx="2917072" cy="40889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7072">
                  <a:extLst>
                    <a:ext uri="{9D8B030D-6E8A-4147-A177-3AD203B41FA5}">
                      <a16:colId xmlns:a16="http://schemas.microsoft.com/office/drawing/2014/main" val="80667005"/>
                    </a:ext>
                  </a:extLst>
                </a:gridCol>
              </a:tblGrid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cs typeface="Bold Italic Art" panose="02010400000000000000" pitchFamily="2" charset="-78"/>
                        </a:rPr>
                        <a:t>Introduction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177307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Clean and Process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900980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Explore the Data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1561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Transfer Strategy 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134319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</a:rPr>
                        <a:t>Data Visualisation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7013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Finalise Team &amp; Budget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616216"/>
                  </a:ext>
                </a:extLst>
              </a:tr>
              <a:tr h="584134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</a:rPr>
                        <a:t>Conclusion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8353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4716191-D3E2-64FA-D170-BE8D8A4C9E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b="35319"/>
          <a:stretch/>
        </p:blipFill>
        <p:spPr>
          <a:xfrm rot="16200000">
            <a:off x="9282480" y="4116588"/>
            <a:ext cx="2139864" cy="2126901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0836BA-F717-1944-75C7-635BFA7B871A}"/>
              </a:ext>
            </a:extLst>
          </p:cNvPr>
          <p:cNvSpPr/>
          <p:nvPr/>
        </p:nvSpPr>
        <p:spPr>
          <a:xfrm>
            <a:off x="5157326" y="863757"/>
            <a:ext cx="195953" cy="5238893"/>
          </a:xfrm>
          <a:prstGeom prst="roundRect">
            <a:avLst/>
          </a:prstGeom>
          <a:solidFill>
            <a:srgbClr val="1A181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A375F-F3D7-ADBE-4FF2-2BD9F06C68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8" t="27350" r="39179" b="27009"/>
          <a:stretch/>
        </p:blipFill>
        <p:spPr>
          <a:xfrm>
            <a:off x="4095750" y="1261964"/>
            <a:ext cx="165735" cy="263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248430-E7A4-0622-ACEC-881B64C2B335}"/>
              </a:ext>
            </a:extLst>
          </p:cNvPr>
          <p:cNvSpPr txBox="1"/>
          <p:nvPr/>
        </p:nvSpPr>
        <p:spPr>
          <a:xfrm>
            <a:off x="1442048" y="1201181"/>
            <a:ext cx="23142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00" dirty="0">
                <a:solidFill>
                  <a:schemeClr val="bg1"/>
                </a:solidFill>
                <a:latin typeface="EA Sans Curves Regular" panose="02000503000000020004" pitchFamily="2" charset="0"/>
              </a:rPr>
              <a:t>STEPS followed: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EBD07E-B4DF-C4E5-8038-6DA07A194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9" b="51446"/>
          <a:stretch/>
        </p:blipFill>
        <p:spPr>
          <a:xfrm rot="5400000">
            <a:off x="991918" y="695481"/>
            <a:ext cx="1554674" cy="15965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38A6DD-7B24-C4A6-C977-1B219FBDDB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42" t="27350" b="27009"/>
          <a:stretch/>
        </p:blipFill>
        <p:spPr>
          <a:xfrm>
            <a:off x="4283578" y="1261963"/>
            <a:ext cx="137594" cy="26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927E14-5CCD-72B1-324F-7EC054EA85C4}"/>
              </a:ext>
            </a:extLst>
          </p:cNvPr>
          <p:cNvSpPr txBox="1"/>
          <p:nvPr/>
        </p:nvSpPr>
        <p:spPr>
          <a:xfrm>
            <a:off x="6342611" y="1131931"/>
            <a:ext cx="3754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i="1" dirty="0">
                <a:solidFill>
                  <a:srgbClr val="61D6FF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EA Sans Curves Regular" panose="02000503000000020004" pitchFamily="2" charset="0"/>
              </a:rPr>
              <a:t>DATA VISUALISATION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DA8D3A8-1BEC-CD37-C0A0-19C13A48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161" y="2194776"/>
            <a:ext cx="5467383" cy="33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23CCD-6EA8-D4CD-3BF4-C37E46AFEB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457" b="64543" l="8696" r="14934">
                        <a14:foregroundMark x1="14745" y1="37595" x2="10586" y2="37461"/>
                        <a14:foregroundMark x1="12854" y1="36615" x2="12854" y2="36615"/>
                        <a14:foregroundMark x1="13989" y1="37016" x2="13989" y2="37016"/>
                        <a14:foregroundMark x1="12728" y1="35501" x2="12728" y2="35501"/>
                        <a14:foregroundMark x1="12098" y1="64543" x2="12098" y2="64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59" t="34269" r="84227" b="33661"/>
          <a:stretch/>
        </p:blipFill>
        <p:spPr>
          <a:xfrm flipH="1">
            <a:off x="5157327" y="3845091"/>
            <a:ext cx="195953" cy="132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7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C036EF1-E5F3-6A05-7153-4396CFFE7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10" y="315292"/>
            <a:ext cx="10071980" cy="622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8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B2E77-9D30-27C6-4A24-9F566179D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93ED9872-13DD-FBDC-5793-951B5678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48" y="315293"/>
            <a:ext cx="4903468" cy="303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334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0b13ea-7be4-4b74-85ef-823774a56d7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6934E2A7EED349AC6B278397F34923" ma:contentTypeVersion="15" ma:contentTypeDescription="Create a new document." ma:contentTypeScope="" ma:versionID="b4d5aa32162423b8ca06ad7d6c2cc8f1">
  <xsd:schema xmlns:xsd="http://www.w3.org/2001/XMLSchema" xmlns:xs="http://www.w3.org/2001/XMLSchema" xmlns:p="http://schemas.microsoft.com/office/2006/metadata/properties" xmlns:ns3="d50b13ea-7be4-4b74-85ef-823774a56d74" xmlns:ns4="973d2a53-b08b-4094-9ebd-1c2e3fa2d6cd" targetNamespace="http://schemas.microsoft.com/office/2006/metadata/properties" ma:root="true" ma:fieldsID="8bf20f802d3cf73b4f907242fef72995" ns3:_="" ns4:_="">
    <xsd:import namespace="d50b13ea-7be4-4b74-85ef-823774a56d74"/>
    <xsd:import namespace="973d2a53-b08b-4094-9ebd-1c2e3fa2d6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0b13ea-7be4-4b74-85ef-823774a56d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3d2a53-b08b-4094-9ebd-1c2e3fa2d6c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21DFB7-0563-473C-B3E3-AEEDB5B97CE9}">
  <ds:schemaRefs>
    <ds:schemaRef ds:uri="http://purl.org/dc/elements/1.1/"/>
    <ds:schemaRef ds:uri="http://www.w3.org/XML/1998/namespace"/>
    <ds:schemaRef ds:uri="http://schemas.openxmlformats.org/package/2006/metadata/core-properties"/>
    <ds:schemaRef ds:uri="d50b13ea-7be4-4b74-85ef-823774a56d74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973d2a53-b08b-4094-9ebd-1c2e3fa2d6c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7B161B3-F3B3-49E2-90C0-86D38F5E6B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6EF632-F2D9-47CC-A3CB-7C4C5A6ACC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0b13ea-7be4-4b74-85ef-823774a56d74"/>
    <ds:schemaRef ds:uri="973d2a53-b08b-4094-9ebd-1c2e3fa2d6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569</Words>
  <Application>Microsoft Office PowerPoint</Application>
  <PresentationFormat>Widescreen</PresentationFormat>
  <Paragraphs>221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Rounded MT Bold</vt:lpstr>
      <vt:lpstr>Bahnschrift</vt:lpstr>
      <vt:lpstr>Calibri</vt:lpstr>
      <vt:lpstr>Calibri Light</vt:lpstr>
      <vt:lpstr>EA Sans Curves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16010121006_FY_ALFIYA ANWARE</dc:creator>
  <cp:lastModifiedBy>16010121006_FY_ALFIYA ANWARE</cp:lastModifiedBy>
  <cp:revision>21</cp:revision>
  <dcterms:created xsi:type="dcterms:W3CDTF">2024-02-03T14:15:50Z</dcterms:created>
  <dcterms:modified xsi:type="dcterms:W3CDTF">2024-02-04T05:22:24Z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0x010100066934E2A7EED349AC6B278397F34923</vt:lpwstr>
  </property>
</Properties>
</file>